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08" r:id="rId3"/>
    <p:sldId id="511" r:id="rId4"/>
    <p:sldId id="509" r:id="rId5"/>
    <p:sldId id="524" r:id="rId6"/>
    <p:sldId id="513" r:id="rId7"/>
    <p:sldId id="514" r:id="rId8"/>
    <p:sldId id="516" r:id="rId9"/>
    <p:sldId id="518" r:id="rId10"/>
    <p:sldId id="520" r:id="rId11"/>
    <p:sldId id="525" r:id="rId12"/>
    <p:sldId id="453" r:id="rId1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792C7E7-C4AD-4829-BE4E-29746B9D8D40}">
          <p14:sldIdLst>
            <p14:sldId id="256"/>
            <p14:sldId id="508"/>
            <p14:sldId id="511"/>
            <p14:sldId id="509"/>
            <p14:sldId id="524"/>
            <p14:sldId id="513"/>
            <p14:sldId id="514"/>
            <p14:sldId id="516"/>
            <p14:sldId id="518"/>
            <p14:sldId id="520"/>
            <p14:sldId id="525"/>
            <p14:sldId id="453"/>
          </p14:sldIdLst>
        </p14:section>
        <p14:section name="Notes and Examples" id="{2208D688-1318-4961-92DB-04EC4D1023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pos="5511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EF443A"/>
    <a:srgbClr val="ED6ADA"/>
    <a:srgbClr val="25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7" autoAdjust="0"/>
    <p:restoredTop sz="87155" autoAdjust="0"/>
  </p:normalViewPr>
  <p:slideViewPr>
    <p:cSldViewPr showGuides="1">
      <p:cViewPr>
        <p:scale>
          <a:sx n="88" d="100"/>
          <a:sy n="88" d="100"/>
        </p:scale>
        <p:origin x="672" y="536"/>
      </p:cViewPr>
      <p:guideLst>
        <p:guide orient="horz" pos="2160"/>
        <p:guide orient="horz" pos="164"/>
        <p:guide pos="5511"/>
        <p:guide pos="288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C242B-E1B0-9E4E-8517-8F8ED183BCE5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238B1-1D96-F040-A80C-C8094C93C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130B-1BF4-4C58-819A-88F8B81E883D}" type="datetimeFigureOut">
              <a:rPr lang="de-DE" smtClean="0"/>
              <a:pPr/>
              <a:t>04.12.17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CCF3-6D7B-4C2B-A1F5-1857D0211A7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88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CCF3-6D7B-4C2B-A1F5-1857D0211A7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5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CCF3-6D7B-4C2B-A1F5-1857D0211A7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29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CCF3-6D7B-4C2B-A1F5-1857D0211A7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16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B346-889F-CA4B-ACED-AE8DC96D6E9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-8806"/>
            <a:ext cx="9144000" cy="199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496944" cy="1656184"/>
          </a:xfrm>
        </p:spPr>
        <p:txBody>
          <a:bodyPr wrap="square" anchor="ctr" anchorCtr="0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4164" y="3645024"/>
            <a:ext cx="8515672" cy="115212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Grafik 10" descr="ecologic_logo_strap_en_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38" y="188913"/>
            <a:ext cx="51736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97152"/>
            <a:ext cx="8515350" cy="1512168"/>
          </a:xfrm>
        </p:spPr>
        <p:txBody>
          <a:bodyPr/>
          <a:lstStyle>
            <a:lvl1pPr algn="r" eaLnBrk="1" hangingPunct="1">
              <a:spcBef>
                <a:spcPct val="0"/>
              </a:spcBef>
              <a:defRPr sz="2000"/>
            </a:lvl1pPr>
          </a:lstStyle>
          <a:p>
            <a:pPr eaLnBrk="1" hangingPunct="1">
              <a:spcBef>
                <a:spcPct val="0"/>
              </a:spcBef>
            </a:pPr>
            <a:r>
              <a:rPr lang="de-DE" sz="2000" dirty="0" smtClean="0"/>
              <a:t>Place, Day </a:t>
            </a:r>
            <a:r>
              <a:rPr lang="de-DE" sz="2000" dirty="0" err="1" smtClean="0"/>
              <a:t>Month</a:t>
            </a:r>
            <a:r>
              <a:rPr lang="de-DE" sz="2000" dirty="0" smtClean="0"/>
              <a:t> Year</a:t>
            </a:r>
            <a:br>
              <a:rPr lang="de-DE" sz="2000" dirty="0" smtClean="0"/>
            </a:br>
            <a:r>
              <a:rPr lang="de-DE" sz="2000" dirty="0" err="1" smtClean="0"/>
              <a:t>Presenter</a:t>
            </a:r>
            <a:r>
              <a:rPr lang="de-DE" sz="2000" dirty="0" smtClean="0"/>
              <a:t> 1</a:t>
            </a:r>
            <a:br>
              <a:rPr lang="de-DE" sz="2000" dirty="0" smtClean="0"/>
            </a:br>
            <a:r>
              <a:rPr lang="de-DE" sz="2000" dirty="0" err="1" smtClean="0"/>
              <a:t>Presenter</a:t>
            </a:r>
            <a:r>
              <a:rPr lang="de-DE" sz="2000" dirty="0" smtClean="0"/>
              <a:t> 2</a:t>
            </a:r>
            <a:br>
              <a:rPr lang="de-DE" sz="2000" dirty="0" smtClean="0"/>
            </a:br>
            <a:r>
              <a:rPr lang="de-DE" sz="2000" dirty="0" err="1" smtClean="0"/>
              <a:t>Presenter</a:t>
            </a:r>
            <a:r>
              <a:rPr lang="de-DE" sz="2000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90043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671" y="1268760"/>
            <a:ext cx="8511802" cy="158417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B266-E4A9-4791-8346-B0BF8A0B9DB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23528" y="1196752"/>
            <a:ext cx="8496944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0" y="2996952"/>
            <a:ext cx="4176713" cy="309634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6093296"/>
            <a:ext cx="4176713" cy="288032"/>
          </a:xfrm>
        </p:spPr>
        <p:txBody>
          <a:bodyPr/>
          <a:lstStyle>
            <a:lvl1pPr algn="r">
              <a:defRPr sz="1000" b="0" baseline="0"/>
            </a:lvl1pPr>
          </a:lstStyle>
          <a:p>
            <a:pPr lvl="0"/>
            <a:r>
              <a:rPr lang="de-DE" sz="1000" dirty="0" smtClean="0"/>
              <a:t>© </a:t>
            </a:r>
            <a:r>
              <a:rPr lang="de-DE" dirty="0" err="1" smtClean="0"/>
              <a:t>Photographer‘s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– </a:t>
            </a:r>
            <a:r>
              <a:rPr lang="de-DE" dirty="0" err="1" smtClean="0"/>
              <a:t>source</a:t>
            </a:r>
            <a:r>
              <a:rPr lang="de-DE" dirty="0" smtClean="0"/>
              <a:t> (e.g. Fotolia.com)</a:t>
            </a:r>
          </a:p>
        </p:txBody>
      </p:sp>
    </p:spTree>
    <p:extLst>
      <p:ext uri="{BB962C8B-B14F-4D97-AF65-F5344CB8AC3E}">
        <p14:creationId xmlns:p14="http://schemas.microsoft.com/office/powerpoint/2010/main" val="417488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B266-E4A9-4791-8346-B0BF8A0B9DB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23528" y="1196752"/>
            <a:ext cx="8496944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Text Content w.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448000"/>
            <a:ext cx="8496944" cy="37052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B266-E4A9-4791-8346-B0BF8A0B9DB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23528" y="1196752"/>
            <a:ext cx="8496944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7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4104456" cy="4137323"/>
          </a:xfrm>
        </p:spPr>
        <p:txBody>
          <a:bodyPr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B266-E4A9-4791-8346-B0BF8A0B9DB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23528" y="1196752"/>
            <a:ext cx="8496944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01407" y="1988840"/>
            <a:ext cx="4104456" cy="4137323"/>
          </a:xfrm>
        </p:spPr>
        <p:txBody>
          <a:bodyPr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572000" y="1916832"/>
            <a:ext cx="0" cy="4248472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2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-8806"/>
            <a:ext cx="9144000" cy="199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96944" cy="1008112"/>
          </a:xfrm>
        </p:spPr>
        <p:txBody>
          <a:bodyPr wrap="square" anchor="ctr" anchorCtr="0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4104456" cy="2448272"/>
          </a:xfrm>
        </p:spPr>
        <p:txBody>
          <a:bodyPr numCol="1" spcCol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 userDrawn="1"/>
        </p:nvSpPr>
        <p:spPr>
          <a:xfrm>
            <a:off x="4716016" y="3645024"/>
            <a:ext cx="4104456" cy="2448272"/>
          </a:xfrm>
          <a:prstGeom prst="rect">
            <a:avLst/>
          </a:prstGeom>
        </p:spPr>
        <p:txBody>
          <a:bodyPr vert="horz" lIns="91440" tIns="45720" rIns="91440" bIns="4572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MS Gothic" panose="020B0609070205080204" pitchFamily="49" charset="-128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Webdings" panose="0503010201050906070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Webding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182983"/>
                </a:solidFill>
                <a:ea typeface="Arial" charset="0"/>
              </a:rPr>
              <a:t>Ecologic Institute</a:t>
            </a:r>
          </a:p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rgbClr val="182983"/>
                </a:solidFill>
                <a:ea typeface="Arial" charset="0"/>
              </a:rPr>
              <a:t>Pfalzburger</a:t>
            </a:r>
            <a:r>
              <a:rPr lang="de-DE" dirty="0" smtClean="0">
                <a:solidFill>
                  <a:srgbClr val="182983"/>
                </a:solidFill>
                <a:ea typeface="Arial" charset="0"/>
              </a:rPr>
              <a:t> Str. 43/44</a:t>
            </a:r>
            <a:br>
              <a:rPr lang="de-DE" dirty="0" smtClean="0">
                <a:solidFill>
                  <a:srgbClr val="182983"/>
                </a:solidFill>
                <a:ea typeface="Arial" charset="0"/>
              </a:rPr>
            </a:br>
            <a:r>
              <a:rPr lang="de-DE" dirty="0" smtClean="0">
                <a:solidFill>
                  <a:srgbClr val="182983"/>
                </a:solidFill>
                <a:ea typeface="Arial" charset="0"/>
              </a:rPr>
              <a:t>10717 Berlin</a:t>
            </a:r>
            <a:br>
              <a:rPr lang="de-DE" dirty="0" smtClean="0">
                <a:solidFill>
                  <a:srgbClr val="182983"/>
                </a:solidFill>
                <a:ea typeface="Arial" charset="0"/>
              </a:rPr>
            </a:br>
            <a:r>
              <a:rPr lang="de-DE" dirty="0" smtClean="0">
                <a:solidFill>
                  <a:srgbClr val="182983"/>
                </a:solidFill>
                <a:ea typeface="Arial" charset="0"/>
              </a:rPr>
              <a:t>Germany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182983"/>
                </a:solidFill>
                <a:ea typeface="Arial" charset="0"/>
              </a:rPr>
              <a:t>Tel. </a:t>
            </a:r>
            <a:r>
              <a:rPr lang="de-DE" dirty="0" smtClean="0">
                <a:solidFill>
                  <a:srgbClr val="182983"/>
                </a:solidFill>
                <a:ea typeface="Arial" charset="0"/>
                <a:sym typeface="Wingdings" charset="2"/>
              </a:rPr>
              <a:t>+49 (30) 86880-0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182983"/>
                </a:solidFill>
                <a:ea typeface="Arial" charset="0"/>
              </a:rPr>
              <a:t>ecologic.eu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0" y="3573016"/>
            <a:ext cx="0" cy="2592288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0" descr="ecologic_logo_strap_en_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38" y="188913"/>
            <a:ext cx="51736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B266-E4A9-4791-8346-B0BF8A0B9DB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80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B9BC"/>
                </a:solidFill>
              </a:defRPr>
            </a:lvl1pPr>
          </a:lstStyle>
          <a:p>
            <a:pPr algn="r"/>
            <a:fld id="{595C13E1-3019-4640-AC1D-9A8760BB9F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30128"/>
            <a:ext cx="8229600" cy="717859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730128"/>
            <a:ext cx="8229600" cy="1588"/>
          </a:xfrm>
          <a:prstGeom prst="line">
            <a:avLst/>
          </a:prstGeom>
          <a:ln w="9525" cap="rnd" cmpd="sng">
            <a:solidFill>
              <a:srgbClr val="B5B9BC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ecologic_HK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932" y="111029"/>
            <a:ext cx="579586" cy="52250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948750" y="135573"/>
            <a:ext cx="6172182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 smtClean="0">
                <a:solidFill>
                  <a:srgbClr val="B5B9BC"/>
                </a:solidFill>
                <a:latin typeface="Myriad Pro"/>
                <a:cs typeface="Myriad Pro"/>
              </a:rPr>
              <a:t>Ecologic</a:t>
            </a:r>
            <a:r>
              <a:rPr lang="en-US" sz="1400" baseline="0" dirty="0" smtClean="0">
                <a:solidFill>
                  <a:srgbClr val="B5B9BC"/>
                </a:solidFill>
                <a:latin typeface="Myriad Pro"/>
                <a:cs typeface="Myriad Pro"/>
              </a:rPr>
              <a:t> Institute </a:t>
            </a:r>
          </a:p>
          <a:p>
            <a:pPr algn="r">
              <a:spcAft>
                <a:spcPts val="600"/>
              </a:spcAft>
            </a:pPr>
            <a:r>
              <a:rPr lang="en-US" sz="1200" baseline="0" dirty="0" smtClean="0">
                <a:solidFill>
                  <a:srgbClr val="B5B9BC"/>
                </a:solidFill>
                <a:latin typeface="Myriad Pro"/>
                <a:cs typeface="Myriad Pro"/>
              </a:rPr>
              <a:t>An International Think Tank for Environment and Development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233151"/>
            <a:ext cx="1470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4F9E"/>
                </a:solidFill>
                <a:latin typeface="Myriad Pro"/>
                <a:cs typeface="Myriad Pro"/>
              </a:rPr>
              <a:t>www.ecologic.eu</a:t>
            </a:r>
            <a:endParaRPr lang="en-US" sz="1400" dirty="0">
              <a:solidFill>
                <a:srgbClr val="004F9E"/>
              </a:solidFill>
              <a:latin typeface="Myriad Pro"/>
              <a:cs typeface="Myriad Pro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smtClean="0"/>
              <a:t>Matthias Duwe - Ecologic Institute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8671" y="1268760"/>
            <a:ext cx="8511802" cy="5847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496944" cy="413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32240" y="6448251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4 Dec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3528" y="6448251"/>
            <a:ext cx="6264696" cy="3651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Matthias Duwe - Ecologic Institute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448251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AA2B266-E4A9-4791-8346-B0BF8A0B9DB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 descr="ecologic-logo-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37903" y="253529"/>
            <a:ext cx="810810" cy="7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26035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Ecologic</a:t>
            </a:r>
            <a:r>
              <a:rPr lang="de-DE" sz="1800" b="1" baseline="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Institute</a:t>
            </a:r>
          </a:p>
          <a:p>
            <a:pPr>
              <a:spcBef>
                <a:spcPts val="1200"/>
              </a:spcBef>
            </a:pPr>
            <a:r>
              <a:rPr lang="de-DE" sz="1400" b="1" dirty="0" smtClean="0">
                <a:solidFill>
                  <a:schemeClr val="bg2"/>
                </a:solidFill>
              </a:rPr>
              <a:t>ecologic.eu</a:t>
            </a:r>
          </a:p>
        </p:txBody>
      </p:sp>
    </p:spTree>
    <p:extLst>
      <p:ext uri="{BB962C8B-B14F-4D97-AF65-F5344CB8AC3E}">
        <p14:creationId xmlns:p14="http://schemas.microsoft.com/office/powerpoint/2010/main" val="36330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2" r:id="rId5"/>
    <p:sldLayoutId id="2147483653" r:id="rId6"/>
    <p:sldLayoutId id="2147483658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200"/>
        </a:spcBef>
        <a:buClr>
          <a:schemeClr val="tx2"/>
        </a:buClr>
        <a:buFont typeface="MS Gothic" panose="020B0609070205080204" pitchFamily="49" charset="-128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60000" algn="l" defTabSz="914400" rtl="0" eaLnBrk="1" latinLnBrk="0" hangingPunct="1">
        <a:lnSpc>
          <a:spcPct val="114000"/>
        </a:lnSpc>
        <a:spcBef>
          <a:spcPts val="600"/>
        </a:spcBef>
        <a:buClr>
          <a:schemeClr val="tx2"/>
        </a:buClr>
        <a:buFont typeface="Webdings" panose="05030102010509060703" pitchFamily="18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  <a:sym typeface="Webdings"/>
        </a:defRPr>
      </a:lvl2pPr>
      <a:lvl3pPr marL="1258888" indent="-268288" algn="l" defTabSz="914400" rtl="0" eaLnBrk="1" latinLnBrk="0" hangingPunct="1">
        <a:lnSpc>
          <a:spcPct val="114000"/>
        </a:lnSpc>
        <a:spcBef>
          <a:spcPts val="600"/>
        </a:spcBef>
        <a:buClr>
          <a:schemeClr val="tx2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66700" algn="l" defTabSz="914400" rtl="0" eaLnBrk="1" latinLnBrk="0" hangingPunct="1">
        <a:lnSpc>
          <a:spcPct val="114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519363" indent="-280988" algn="l" defTabSz="914400" rtl="0" eaLnBrk="1" latinLnBrk="0" hangingPunct="1">
        <a:lnSpc>
          <a:spcPct val="114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25" indent="-352425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36195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925" indent="-36195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352425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23528" y="2133600"/>
            <a:ext cx="8496944" cy="15114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/>
              <a:t>Paris compatible” governance: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2800" dirty="0" smtClean="0"/>
              <a:t>insights from </a:t>
            </a:r>
            <a:r>
              <a:rPr lang="en-US" sz="2800" dirty="0" smtClean="0"/>
              <a:t>climate law case studies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</a:t>
            </a:r>
            <a:endParaRPr lang="en-US" sz="2400" dirty="0" smtClean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314164" y="4028345"/>
            <a:ext cx="8515672" cy="987152"/>
          </a:xfrm>
        </p:spPr>
        <p:txBody>
          <a:bodyPr/>
          <a:lstStyle/>
          <a:p>
            <a:endParaRPr lang="en-GB" dirty="0" smtClean="0"/>
          </a:p>
          <a:p>
            <a:r>
              <a:rPr lang="en-GB" b="0" dirty="0" smtClean="0"/>
              <a:t>Matthias Duwe, Ecologic Institute</a:t>
            </a:r>
          </a:p>
          <a:p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4325" y="5029200"/>
            <a:ext cx="8515350" cy="1280120"/>
          </a:xfrm>
        </p:spPr>
        <p:txBody>
          <a:bodyPr/>
          <a:lstStyle/>
          <a:p>
            <a:r>
              <a:rPr lang="en-US" dirty="0" smtClean="0"/>
              <a:t>Real </a:t>
            </a:r>
            <a:r>
              <a:rPr lang="en-US" dirty="0" err="1" smtClean="0"/>
              <a:t>Instituto</a:t>
            </a:r>
            <a:r>
              <a:rPr lang="en-US" dirty="0" smtClean="0"/>
              <a:t> Elcano</a:t>
            </a:r>
            <a:endParaRPr lang="en-US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04</a:t>
            </a:r>
            <a:r>
              <a:rPr lang="en-GB" dirty="0" smtClean="0"/>
              <a:t> December </a:t>
            </a:r>
            <a:r>
              <a:rPr lang="en-GB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58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Many innovative design elements</a:t>
            </a:r>
            <a:r>
              <a:rPr lang="en-GB" sz="2800" b="1" dirty="0"/>
              <a:t>: </a:t>
            </a:r>
            <a:endParaRPr lang="en-GB" sz="2800" b="1" dirty="0" smtClean="0"/>
          </a:p>
          <a:p>
            <a:pPr marL="1716088" lvl="2" indent="-457200">
              <a:lnSpc>
                <a:spcPct val="150000"/>
              </a:lnSpc>
              <a:buSzPct val="75000"/>
              <a:buFont typeface="Wingdings" charset="2"/>
              <a:buChar char="Ø"/>
            </a:pPr>
            <a:r>
              <a:rPr lang="en-GB" sz="2800" b="0" dirty="0" smtClean="0"/>
              <a:t>carbon </a:t>
            </a:r>
            <a:r>
              <a:rPr lang="en-GB" sz="2800" dirty="0" smtClean="0"/>
              <a:t>budgets</a:t>
            </a:r>
            <a:endParaRPr lang="en-GB" sz="2800" b="0" dirty="0" smtClean="0"/>
          </a:p>
          <a:p>
            <a:pPr marL="1716088" lvl="2" indent="-457200">
              <a:lnSpc>
                <a:spcPct val="150000"/>
              </a:lnSpc>
              <a:buSzPct val="75000"/>
              <a:buFont typeface="Wingdings" charset="2"/>
              <a:buChar char="Ø"/>
            </a:pPr>
            <a:r>
              <a:rPr lang="en-GB" sz="2800" dirty="0" smtClean="0"/>
              <a:t>citizen</a:t>
            </a:r>
            <a:r>
              <a:rPr lang="en-GB" sz="2800" b="0" dirty="0" smtClean="0"/>
              <a:t> </a:t>
            </a:r>
            <a:r>
              <a:rPr lang="en-GB" sz="2800" b="0" dirty="0" smtClean="0"/>
              <a:t>engagement</a:t>
            </a:r>
            <a:endParaRPr lang="en-GB" sz="2800" b="0" dirty="0" smtClean="0"/>
          </a:p>
          <a:p>
            <a:pPr marL="1716088" lvl="2" indent="-457200">
              <a:lnSpc>
                <a:spcPct val="150000"/>
              </a:lnSpc>
              <a:buSzPct val="75000"/>
              <a:buFont typeface="Wingdings" charset="2"/>
              <a:buChar char="Ø"/>
            </a:pPr>
            <a:r>
              <a:rPr lang="en-GB" sz="2800" b="0" dirty="0" smtClean="0"/>
              <a:t>climate </a:t>
            </a:r>
            <a:r>
              <a:rPr lang="en-GB" sz="2800" dirty="0" smtClean="0"/>
              <a:t>justice</a:t>
            </a:r>
            <a:endParaRPr lang="en-GB" sz="2800" dirty="0" smtClean="0"/>
          </a:p>
          <a:p>
            <a:pPr marL="1716088" lvl="2" indent="-457200">
              <a:lnSpc>
                <a:spcPct val="150000"/>
              </a:lnSpc>
              <a:buSzPct val="75000"/>
              <a:buFont typeface="Wingdings" charset="2"/>
              <a:buChar char="Ø"/>
            </a:pPr>
            <a:r>
              <a:rPr lang="en-GB" sz="2800" dirty="0"/>
              <a:t>l</a:t>
            </a:r>
            <a:r>
              <a:rPr lang="en-GB" sz="2800" dirty="0" smtClean="0"/>
              <a:t>ink to budgetary/fiscal </a:t>
            </a:r>
            <a:r>
              <a:rPr lang="en-GB" sz="2800" dirty="0" smtClean="0"/>
              <a:t>policies 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07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1081" y="6466673"/>
            <a:ext cx="1440160" cy="365125"/>
          </a:xfrm>
        </p:spPr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Dec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373216"/>
            <a:ext cx="6264696" cy="365125"/>
          </a:xfrm>
        </p:spPr>
        <p:txBody>
          <a:bodyPr/>
          <a:lstStyle/>
          <a:p>
            <a:r>
              <a:rPr lang="de-DE" dirty="0" smtClean="0"/>
              <a:t>Matthias Duwe - </a:t>
            </a:r>
            <a:r>
              <a:rPr lang="de-DE" dirty="0" err="1" smtClean="0"/>
              <a:t>Ecologic</a:t>
            </a:r>
            <a:r>
              <a:rPr lang="de-DE" dirty="0" smtClean="0"/>
              <a:t>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91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Thank You for Listening!</a:t>
            </a:r>
            <a:endParaRPr lang="en-US" cap="smal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Report on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laws</a:t>
            </a:r>
            <a:r>
              <a:rPr lang="de-DE" dirty="0" smtClean="0"/>
              <a:t> </a:t>
            </a:r>
            <a:r>
              <a:rPr lang="de-DE" dirty="0" err="1" smtClean="0"/>
              <a:t>cas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400600" cy="432048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de-DE" sz="2200" b="0" dirty="0" smtClean="0"/>
              <a:t>Paris: a </a:t>
            </a:r>
            <a:r>
              <a:rPr lang="de-DE" sz="2200" b="0" dirty="0" err="1" smtClean="0"/>
              <a:t>new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governance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consensus</a:t>
            </a:r>
            <a:endParaRPr lang="de-DE" sz="2200" b="0" dirty="0" smtClean="0"/>
          </a:p>
          <a:p>
            <a:pPr marL="342900" indent="-342900">
              <a:buFont typeface="Arial" charset="0"/>
              <a:buChar char="•"/>
            </a:pPr>
            <a:r>
              <a:rPr lang="de-DE" sz="2200" b="0" dirty="0" err="1" smtClean="0"/>
              <a:t>Evidence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base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is</a:t>
            </a:r>
            <a:r>
              <a:rPr lang="de-DE" sz="2200" b="0" dirty="0" smtClean="0"/>
              <a:t> not strong so </a:t>
            </a:r>
            <a:r>
              <a:rPr lang="de-DE" sz="2200" b="0" dirty="0" err="1" smtClean="0"/>
              <a:t>far</a:t>
            </a:r>
            <a:endParaRPr lang="de-DE" sz="2200" b="0" dirty="0" smtClean="0"/>
          </a:p>
          <a:p>
            <a:pPr marL="342900" indent="-342900">
              <a:buFont typeface="Arial" charset="0"/>
              <a:buChar char="•"/>
            </a:pPr>
            <a:r>
              <a:rPr lang="de-DE" sz="2200" b="0" dirty="0" err="1" smtClean="0"/>
              <a:t>Enhance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understanding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of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what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works</a:t>
            </a:r>
            <a:endParaRPr lang="de-DE" sz="2200" b="0" dirty="0" smtClean="0"/>
          </a:p>
          <a:p>
            <a:pPr marL="342900" indent="-342900">
              <a:buFont typeface="Arial" charset="0"/>
              <a:buChar char="•"/>
            </a:pPr>
            <a:endParaRPr lang="de-DE" sz="2200" b="0" dirty="0"/>
          </a:p>
          <a:p>
            <a:pPr marL="342900" indent="-342900">
              <a:buFont typeface="Arial" charset="0"/>
              <a:buChar char="•"/>
            </a:pPr>
            <a:r>
              <a:rPr lang="de-DE" sz="2200" b="0" dirty="0" smtClean="0"/>
              <a:t>Part of larger </a:t>
            </a:r>
            <a:r>
              <a:rPr lang="de-DE" sz="2200" b="0" dirty="0" err="1" smtClean="0"/>
              <a:t>research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effort</a:t>
            </a:r>
            <a:r>
              <a:rPr lang="de-DE" sz="2200" b="0" dirty="0" smtClean="0"/>
              <a:t> (IDDRI, </a:t>
            </a:r>
            <a:r>
              <a:rPr lang="de-DE" sz="2200" b="0" dirty="0" err="1" smtClean="0"/>
              <a:t>Grantham</a:t>
            </a:r>
            <a:r>
              <a:rPr lang="de-DE" sz="2200" b="0" dirty="0" smtClean="0"/>
              <a:t> Institute)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200" b="0" dirty="0" err="1" smtClean="0"/>
              <a:t>Funding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from</a:t>
            </a:r>
            <a:r>
              <a:rPr lang="de-DE" sz="2200" b="0" dirty="0" smtClean="0"/>
              <a:t> European </a:t>
            </a:r>
            <a:r>
              <a:rPr lang="de-DE" sz="2200" b="0" dirty="0" err="1" smtClean="0"/>
              <a:t>Climate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Foundation</a:t>
            </a:r>
            <a:r>
              <a:rPr lang="de-DE" sz="2200" b="0" dirty="0" smtClean="0"/>
              <a:t> (ECF)</a:t>
            </a:r>
            <a:endParaRPr lang="de-DE" sz="2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54" y="1908317"/>
            <a:ext cx="3081732" cy="429836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972982"/>
              </p:ext>
            </p:extLst>
          </p:nvPr>
        </p:nvGraphicFramePr>
        <p:xfrm>
          <a:off x="611560" y="1988840"/>
          <a:ext cx="8064896" cy="41187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27123"/>
                <a:gridCol w="2335431"/>
                <a:gridCol w="2498085"/>
                <a:gridCol w="2304257"/>
              </a:tblGrid>
              <a:tr h="301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Level</a:t>
                      </a:r>
                      <a:endParaRPr lang="en-GB" sz="18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Case study</a:t>
                      </a:r>
                      <a:endParaRPr lang="en-GB" sz="18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Geography</a:t>
                      </a:r>
                      <a:endParaRPr lang="en-GB" sz="18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France **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Europe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Germany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Europe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Ireland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Europe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Mexico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Central America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Sweden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Europe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United </a:t>
                      </a:r>
                      <a:r>
                        <a:rPr lang="en-GB" sz="1600" dirty="0" smtClean="0">
                          <a:effectLst/>
                        </a:rPr>
                        <a:t>Kingdom **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Europe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Sub-national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California, USA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North America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Sub-national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Scotland, UK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Europe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Sub-national / </a:t>
                      </a:r>
                      <a:r>
                        <a:rPr lang="en-GB" sz="1600" dirty="0" smtClean="0">
                          <a:effectLst/>
                        </a:rPr>
                        <a:t>city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Berlin, Germany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Europe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City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Bogota, Colombia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Latin America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City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Denver, USA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North America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City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Kempten, Germany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Europe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2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City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Sydney, Australia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Pacific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45403"/>
            <a:ext cx="2744969" cy="20595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3" y="1276896"/>
            <a:ext cx="8519573" cy="48884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71" y="1219200"/>
            <a:ext cx="8511802" cy="584775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mr-IN" dirty="0" smtClean="0"/>
              <a:t>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pic>
        <p:nvPicPr>
          <p:cNvPr id="5" name="Picture 4" descr="Assessment Matrix with case study values - 2138 report climate govern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1" cy="46164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8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137323"/>
          </a:xfrm>
        </p:spPr>
        <p:txBody>
          <a:bodyPr/>
          <a:lstStyle/>
          <a:p>
            <a:pPr marL="914400" lvl="1" indent="-285750">
              <a:lnSpc>
                <a:spcPct val="100000"/>
              </a:lnSpc>
              <a:buFont typeface="Arial" charset="0"/>
              <a:buChar char="•"/>
            </a:pPr>
            <a:r>
              <a:rPr lang="en-GB" sz="2800" b="1" dirty="0" smtClean="0"/>
              <a:t>Momentum</a:t>
            </a:r>
            <a:r>
              <a:rPr lang="en-GB" sz="2800" b="1" dirty="0"/>
              <a:t>: </a:t>
            </a:r>
          </a:p>
          <a:p>
            <a:pPr lvl="0">
              <a:lnSpc>
                <a:spcPct val="100000"/>
              </a:lnSpc>
            </a:pPr>
            <a:r>
              <a:rPr lang="en-GB" sz="2800" b="0" dirty="0" smtClean="0"/>
              <a:t>	governments </a:t>
            </a:r>
            <a:r>
              <a:rPr lang="en-GB" sz="2800" b="0" dirty="0"/>
              <a:t>aiming to implement Paris </a:t>
            </a:r>
            <a:endParaRPr lang="en-GB" sz="2800" b="0" dirty="0" smtClean="0"/>
          </a:p>
          <a:p>
            <a:pPr lvl="0">
              <a:lnSpc>
                <a:spcPct val="100000"/>
              </a:lnSpc>
            </a:pPr>
            <a:r>
              <a:rPr lang="en-GB" sz="2800" b="0" dirty="0"/>
              <a:t>	</a:t>
            </a:r>
            <a:r>
              <a:rPr lang="en-GB" sz="2800" b="0" dirty="0" smtClean="0"/>
              <a:t>turn </a:t>
            </a:r>
            <a:r>
              <a:rPr lang="en-GB" sz="2800" b="0" dirty="0"/>
              <a:t>to long-term framework </a:t>
            </a:r>
            <a:r>
              <a:rPr lang="en-GB" sz="2800" b="0" dirty="0" smtClean="0"/>
              <a:t>laws</a:t>
            </a:r>
            <a:endParaRPr lang="de-DE" sz="2800" b="0" dirty="0"/>
          </a:p>
          <a:p>
            <a:pPr lvl="0">
              <a:lnSpc>
                <a:spcPct val="100000"/>
              </a:lnSpc>
            </a:pPr>
            <a:endParaRPr lang="de-DE" sz="2800" dirty="0" smtClean="0"/>
          </a:p>
          <a:p>
            <a:r>
              <a:rPr lang="de-DE" sz="2800" dirty="0"/>
              <a:t>	</a:t>
            </a:r>
            <a:r>
              <a:rPr lang="mr-IN" sz="2800" i="1" dirty="0" smtClean="0"/>
              <a:t>…</a:t>
            </a:r>
            <a:r>
              <a:rPr lang="de-DE" sz="2800" b="0" i="1" dirty="0" err="1" smtClean="0"/>
              <a:t>you</a:t>
            </a:r>
            <a:r>
              <a:rPr lang="de-DE" sz="2800" b="0" i="1" dirty="0" smtClean="0"/>
              <a:t> </a:t>
            </a:r>
            <a:r>
              <a:rPr lang="de-DE" sz="2800" b="0" i="1" dirty="0" err="1" smtClean="0"/>
              <a:t>are</a:t>
            </a:r>
            <a:r>
              <a:rPr lang="de-DE" sz="2800" b="0" i="1" dirty="0" smtClean="0"/>
              <a:t> in </a:t>
            </a:r>
            <a:r>
              <a:rPr lang="de-DE" sz="2800" b="0" i="1" dirty="0" err="1" smtClean="0"/>
              <a:t>good</a:t>
            </a:r>
            <a:r>
              <a:rPr lang="de-DE" sz="2800" b="0" i="1" dirty="0" smtClean="0"/>
              <a:t> </a:t>
            </a:r>
            <a:r>
              <a:rPr lang="de-DE" sz="2800" b="0" i="1" dirty="0" err="1" smtClean="0"/>
              <a:t>company</a:t>
            </a:r>
            <a:r>
              <a:rPr lang="de-DE" sz="2800" b="0" i="1" dirty="0" smtClean="0"/>
              <a:t>!</a:t>
            </a:r>
            <a:endParaRPr lang="de-DE" sz="2800" b="0" i="1" dirty="0"/>
          </a:p>
          <a:p>
            <a:pPr>
              <a:lnSpc>
                <a:spcPct val="200000"/>
              </a:lnSpc>
            </a:pPr>
            <a:r>
              <a:rPr lang="de-DE" sz="1800" b="0" i="1" dirty="0" smtClean="0"/>
              <a:t>In Europe: UK, Scotland, </a:t>
            </a:r>
            <a:r>
              <a:rPr lang="de-DE" sz="1800" b="0" i="1" dirty="0" err="1" smtClean="0"/>
              <a:t>Ireland</a:t>
            </a:r>
            <a:r>
              <a:rPr lang="de-DE" sz="1800" b="0" i="1" dirty="0" smtClean="0"/>
              <a:t>, France, </a:t>
            </a:r>
            <a:r>
              <a:rPr lang="de-DE" sz="1800" b="0" i="1" dirty="0" err="1" smtClean="0"/>
              <a:t>Sweden</a:t>
            </a:r>
            <a:r>
              <a:rPr lang="de-DE" sz="1800" b="0" i="1" dirty="0" smtClean="0"/>
              <a:t>, </a:t>
            </a:r>
            <a:r>
              <a:rPr lang="de-DE" sz="1800" b="0" i="1" dirty="0" err="1" smtClean="0"/>
              <a:t>Norway</a:t>
            </a:r>
            <a:r>
              <a:rPr lang="de-DE" sz="1800" b="0" i="1" dirty="0" smtClean="0"/>
              <a:t>, </a:t>
            </a:r>
            <a:r>
              <a:rPr lang="de-DE" sz="1800" b="0" i="1" dirty="0" err="1" smtClean="0"/>
              <a:t>Finland</a:t>
            </a:r>
            <a:r>
              <a:rPr lang="de-DE" sz="1800" b="0" i="1" dirty="0" smtClean="0"/>
              <a:t>, </a:t>
            </a:r>
            <a:r>
              <a:rPr lang="de-DE" sz="1800" b="0" i="1" dirty="0" err="1" smtClean="0"/>
              <a:t>Netherlands</a:t>
            </a:r>
            <a:r>
              <a:rPr lang="mr-IN" sz="1800" b="0" i="1" dirty="0" smtClean="0"/>
              <a:t>…</a:t>
            </a:r>
            <a:endParaRPr lang="de-DE" sz="1800" b="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b="0" i="1" dirty="0" smtClean="0"/>
              <a:t>							(not: Germany)</a:t>
            </a:r>
            <a:endParaRPr lang="de-DE" sz="1800" b="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2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285750">
              <a:lnSpc>
                <a:spcPct val="100000"/>
              </a:lnSpc>
              <a:buFont typeface="Arial" charset="0"/>
              <a:buChar char="•"/>
            </a:pPr>
            <a:r>
              <a:rPr lang="en-GB" sz="2800" b="1" dirty="0" smtClean="0"/>
              <a:t>Legal power: 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GB" sz="2800" b="0" dirty="0" smtClean="0"/>
              <a:t>	frameworks </a:t>
            </a:r>
            <a:r>
              <a:rPr lang="en-GB" sz="2800" b="0" dirty="0"/>
              <a:t>enshrined in law </a:t>
            </a:r>
            <a:endParaRPr lang="en-GB" sz="2800" b="0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sz="2800" b="0" dirty="0" smtClean="0"/>
              <a:t>	can </a:t>
            </a:r>
            <a:r>
              <a:rPr lang="en-GB" sz="2800" b="0" dirty="0"/>
              <a:t>more effectively drive </a:t>
            </a:r>
            <a:r>
              <a:rPr lang="en-GB" sz="2800" b="0" dirty="0" smtClean="0"/>
              <a:t>transformation</a:t>
            </a:r>
          </a:p>
          <a:p>
            <a:pPr lvl="1" indent="0">
              <a:lnSpc>
                <a:spcPct val="100000"/>
              </a:lnSpc>
              <a:buNone/>
            </a:pPr>
            <a:endParaRPr lang="de-DE" sz="2800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de-DE" sz="2800" dirty="0"/>
              <a:t> </a:t>
            </a:r>
            <a:r>
              <a:rPr lang="de-DE" sz="2800" dirty="0" smtClean="0"/>
              <a:t>  Signal </a:t>
            </a:r>
            <a:r>
              <a:rPr lang="de-DE" sz="2800" dirty="0" err="1" smtClean="0"/>
              <a:t>of</a:t>
            </a:r>
            <a:r>
              <a:rPr lang="de-DE" sz="2800" dirty="0"/>
              <a:t> </a:t>
            </a:r>
            <a:r>
              <a:rPr lang="de-DE" sz="2800" dirty="0" err="1" smtClean="0"/>
              <a:t>direction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commitment</a:t>
            </a:r>
            <a:r>
              <a:rPr lang="de-DE" sz="2800" dirty="0" smtClean="0"/>
              <a:t>.</a:t>
            </a:r>
          </a:p>
          <a:p>
            <a:pPr lvl="1" indent="0">
              <a:lnSpc>
                <a:spcPct val="100000"/>
              </a:lnSpc>
              <a:buNone/>
            </a:pPr>
            <a:endParaRPr lang="de-DE" sz="2800" dirty="0"/>
          </a:p>
          <a:p>
            <a:pPr lvl="1" indent="0">
              <a:lnSpc>
                <a:spcPct val="100000"/>
              </a:lnSpc>
              <a:buNone/>
            </a:pPr>
            <a:r>
              <a:rPr lang="de-DE" sz="2800" b="0" dirty="0" smtClean="0"/>
              <a:t>	Do </a:t>
            </a:r>
            <a:r>
              <a:rPr lang="de-DE" sz="2800" b="0" dirty="0" err="1" smtClean="0"/>
              <a:t>go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for</a:t>
            </a:r>
            <a:r>
              <a:rPr lang="de-DE" sz="2800" b="0" dirty="0" smtClean="0"/>
              <a:t> a </a:t>
            </a:r>
            <a:r>
              <a:rPr lang="de-DE" sz="2800" b="0" dirty="0" err="1" smtClean="0"/>
              <a:t>law</a:t>
            </a:r>
            <a:r>
              <a:rPr lang="de-DE" sz="2800" b="0" dirty="0" smtClean="0"/>
              <a:t> </a:t>
            </a:r>
            <a:r>
              <a:rPr lang="mr-IN" sz="2800" b="0" dirty="0" smtClean="0"/>
              <a:t>–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it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does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make</a:t>
            </a:r>
            <a:r>
              <a:rPr lang="de-DE" sz="2800" b="0" dirty="0" smtClean="0"/>
              <a:t> a </a:t>
            </a:r>
            <a:r>
              <a:rPr lang="de-DE" sz="2800" b="0" dirty="0" err="1" smtClean="0"/>
              <a:t>difference</a:t>
            </a:r>
            <a:r>
              <a:rPr lang="de-DE" sz="2800" b="0" dirty="0" smtClean="0"/>
              <a:t>!</a:t>
            </a:r>
            <a:endParaRPr lang="en-GB" sz="28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6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285750">
              <a:lnSpc>
                <a:spcPct val="100000"/>
              </a:lnSpc>
              <a:buFont typeface="Arial" charset="0"/>
              <a:buChar char="•"/>
            </a:pPr>
            <a:r>
              <a:rPr lang="en-GB" sz="2800" b="1" dirty="0" smtClean="0"/>
              <a:t>Political </a:t>
            </a:r>
            <a:r>
              <a:rPr lang="en-GB" sz="2800" b="1" dirty="0"/>
              <a:t>commitment: </a:t>
            </a:r>
            <a:endParaRPr lang="en-GB" sz="2800" b="1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sz="2800" dirty="0" smtClean="0"/>
              <a:t>	</a:t>
            </a:r>
            <a:r>
              <a:rPr lang="en-GB" sz="2800" dirty="0" smtClean="0"/>
              <a:t>even laws need support, before and after </a:t>
            </a:r>
            <a:r>
              <a:rPr lang="mr-IN" sz="2800" dirty="0" smtClean="0"/>
              <a:t>–</a:t>
            </a:r>
            <a:endParaRPr lang="de-DE" sz="2800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sz="2800" dirty="0" smtClean="0"/>
              <a:t> 	can be built into the design - across parties</a:t>
            </a:r>
            <a:endParaRPr lang="en-GB" sz="2800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sz="2800" dirty="0"/>
              <a:t>	</a:t>
            </a:r>
            <a:r>
              <a:rPr lang="en-GB" sz="2800" dirty="0" smtClean="0"/>
              <a:t>+</a:t>
            </a:r>
            <a:endParaRPr lang="en-GB" sz="2800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smtClean="0"/>
              <a:t>Stakeholder </a:t>
            </a:r>
            <a:r>
              <a:rPr lang="en-GB" sz="2800" dirty="0"/>
              <a:t>ownership </a:t>
            </a:r>
            <a:r>
              <a:rPr lang="en-GB" sz="2800" b="0" dirty="0" smtClean="0"/>
              <a:t>key </a:t>
            </a:r>
            <a:r>
              <a:rPr lang="en-GB" sz="2800" b="0" dirty="0" smtClean="0"/>
              <a:t>for </a:t>
            </a:r>
            <a:r>
              <a:rPr lang="en-GB" sz="2800" b="0" dirty="0"/>
              <a:t>success </a:t>
            </a:r>
            <a:endParaRPr lang="en-GB" sz="2800" b="0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sz="2800" dirty="0" smtClean="0"/>
              <a:t>	</a:t>
            </a:r>
            <a:r>
              <a:rPr lang="en-GB" sz="2800" dirty="0" smtClean="0"/>
              <a:t>and </a:t>
            </a:r>
            <a:r>
              <a:rPr lang="en-GB" sz="2800" b="0" dirty="0" smtClean="0"/>
              <a:t>needs </a:t>
            </a:r>
            <a:r>
              <a:rPr lang="en-GB" sz="2800" b="0" dirty="0" err="1" smtClean="0"/>
              <a:t>dedicatedeffort</a:t>
            </a:r>
            <a:r>
              <a:rPr lang="en-GB" sz="2800" b="0" dirty="0" smtClean="0"/>
              <a:t> to </a:t>
            </a:r>
            <a:r>
              <a:rPr lang="en-GB" sz="2800" b="0" dirty="0" smtClean="0"/>
              <a:t>be achieved</a:t>
            </a:r>
            <a:endParaRPr lang="en-GB" sz="2800" b="0" dirty="0"/>
          </a:p>
          <a:p>
            <a:endParaRPr lang="de-D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9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innovations</a:t>
            </a:r>
            <a:r>
              <a:rPr lang="de-DE" dirty="0" smtClean="0"/>
              <a:t>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285750">
              <a:lnSpc>
                <a:spcPct val="100000"/>
              </a:lnSpc>
              <a:buFont typeface="Arial" charset="0"/>
              <a:buChar char="•"/>
            </a:pPr>
            <a:r>
              <a:rPr lang="en-GB" b="1" dirty="0" smtClean="0"/>
              <a:t>Mind </a:t>
            </a:r>
            <a:r>
              <a:rPr lang="en-GB" b="1" dirty="0"/>
              <a:t>the </a:t>
            </a:r>
            <a:r>
              <a:rPr lang="en-GB" b="1" dirty="0" smtClean="0"/>
              <a:t>gap, “Paris style”: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	</a:t>
            </a:r>
            <a:r>
              <a:rPr lang="en-GB" b="0" dirty="0" smtClean="0"/>
              <a:t>progress monitoring coupled with </a:t>
            </a:r>
            <a:r>
              <a:rPr lang="en-GB" b="0" dirty="0"/>
              <a:t>policy </a:t>
            </a:r>
            <a:r>
              <a:rPr lang="en-GB" b="0" dirty="0" smtClean="0"/>
              <a:t>reviews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0" dirty="0" smtClean="0"/>
              <a:t>   + specific provision to review the target, </a:t>
            </a:r>
            <a:r>
              <a:rPr lang="en-GB" b="0" smtClean="0"/>
              <a:t>raise ambition</a:t>
            </a:r>
            <a:endParaRPr lang="en-GB" b="0" dirty="0" smtClean="0"/>
          </a:p>
          <a:p>
            <a:pPr marL="91440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GB" b="1" dirty="0"/>
              <a:t>Roadmaps to the future: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	short-term </a:t>
            </a:r>
            <a:r>
              <a:rPr lang="en-GB" dirty="0" smtClean="0"/>
              <a:t>decisions must </a:t>
            </a:r>
            <a:r>
              <a:rPr lang="en-GB" dirty="0"/>
              <a:t>serve the </a:t>
            </a:r>
            <a:r>
              <a:rPr lang="en-GB" dirty="0" smtClean="0"/>
              <a:t>transformation</a:t>
            </a:r>
          </a:p>
          <a:p>
            <a:pPr marL="91440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GB" b="1" dirty="0"/>
              <a:t>External advice: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	dedicated institutions can provide </a:t>
            </a:r>
            <a:endParaRPr lang="en-GB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en-GB" dirty="0" smtClean="0"/>
              <a:t>	expertise &amp; transparency, need capacity!</a:t>
            </a:r>
          </a:p>
          <a:p>
            <a:pPr lvl="1" indent="0">
              <a:lnSpc>
                <a:spcPct val="100000"/>
              </a:lnSpc>
              <a:buNone/>
            </a:pPr>
            <a:endParaRPr lang="en-GB" b="0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 Dec 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Matthias Duwe - Ecologic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ic Institute Presentation Template">
  <a:themeElements>
    <a:clrScheme name="ecologic">
      <a:dk1>
        <a:sysClr val="windowText" lastClr="000000"/>
      </a:dk1>
      <a:lt1>
        <a:sysClr val="window" lastClr="FFFFFF"/>
      </a:lt1>
      <a:dk2>
        <a:srgbClr val="182983"/>
      </a:dk2>
      <a:lt2>
        <a:srgbClr val="646464"/>
      </a:lt2>
      <a:accent1>
        <a:srgbClr val="8AB5E1"/>
      </a:accent1>
      <a:accent2>
        <a:srgbClr val="3B9427"/>
      </a:accent2>
      <a:accent3>
        <a:srgbClr val="F47A1E"/>
      </a:accent3>
      <a:accent4>
        <a:srgbClr val="FF003F"/>
      </a:accent4>
      <a:accent5>
        <a:srgbClr val="ABD000"/>
      </a:accent5>
      <a:accent6>
        <a:srgbClr val="FFC700"/>
      </a:accent6>
      <a:hlink>
        <a:srgbClr val="4A62DE"/>
      </a:hlink>
      <a:folHlink>
        <a:srgbClr val="8696E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5653</TotalTime>
  <Words>274</Words>
  <Application>Microsoft Macintosh PowerPoint</Application>
  <PresentationFormat>On-screen Show (4:3)</PresentationFormat>
  <Paragraphs>133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Mangal</vt:lpstr>
      <vt:lpstr>MS Gothic</vt:lpstr>
      <vt:lpstr>Myriad Pro</vt:lpstr>
      <vt:lpstr>Times New Roman</vt:lpstr>
      <vt:lpstr>Webdings</vt:lpstr>
      <vt:lpstr>Wingdings</vt:lpstr>
      <vt:lpstr>Arial</vt:lpstr>
      <vt:lpstr>Ecologic Institute Presentation Template</vt:lpstr>
      <vt:lpstr> “Paris compatible” governance:    insights from climate law case studies     </vt:lpstr>
      <vt:lpstr>Report on climate laws case studies</vt:lpstr>
      <vt:lpstr>What we have done</vt:lpstr>
      <vt:lpstr>What we have done</vt:lpstr>
      <vt:lpstr>Results…</vt:lpstr>
      <vt:lpstr>PowerPoint Presentation</vt:lpstr>
      <vt:lpstr>PowerPoint Presentation</vt:lpstr>
      <vt:lpstr>PowerPoint Presentation</vt:lpstr>
      <vt:lpstr>Governance innovations – key features</vt:lpstr>
      <vt:lpstr>PowerPoint Presentation</vt:lpstr>
      <vt:lpstr>PowerPoint Presentation</vt:lpstr>
      <vt:lpstr>Thank You for Listening!</vt:lpstr>
    </vt:vector>
  </TitlesOfParts>
  <Company>Ecologic Institute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katharina.umpfenbach</dc:creator>
  <cp:lastModifiedBy>Matthias Duwe</cp:lastModifiedBy>
  <cp:revision>123</cp:revision>
  <cp:lastPrinted>2016-05-20T10:59:52Z</cp:lastPrinted>
  <dcterms:created xsi:type="dcterms:W3CDTF">2017-11-09T12:24:28Z</dcterms:created>
  <dcterms:modified xsi:type="dcterms:W3CDTF">2017-12-04T07:45:47Z</dcterms:modified>
</cp:coreProperties>
</file>