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microsoft.com/office/2006/relationships/ui/userCustomization" Target="userCustomization/customUI.xml"/><Relationship Id="rId1" Type="http://schemas.openxmlformats.org/officeDocument/2006/relationships/officeDocument" Target="ppt/presentation.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257" r:id="rId3"/>
    <p:sldId id="272" r:id="rId4"/>
    <p:sldId id="276" r:id="rId5"/>
    <p:sldId id="273" r:id="rId6"/>
    <p:sldId id="274" r:id="rId7"/>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Standardabschnitt" id="{B792C7E7-C4AD-4829-BE4E-29746B9D8D40}">
          <p14:sldIdLst>
            <p14:sldId id="256"/>
            <p14:sldId id="268"/>
            <p14:sldId id="257"/>
            <p14:sldId id="270"/>
            <p14:sldId id="267"/>
            <p14:sldId id="269"/>
          </p14:sldIdLst>
        </p14:section>
        <p14:section name="Notes and Examples" id="{2208D688-1318-4961-92DB-04EC4D10231E}">
          <p14:sldIdLst>
            <p14:sldId id="260"/>
            <p14:sldId id="271"/>
            <p14:sldId id="262"/>
            <p14:sldId id="261"/>
            <p14:sldId id="26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5A9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3B4B98B0-60AC-42C2-AFA5-B58CD77FA1E5}">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586" autoAdjust="0"/>
  </p:normalViewPr>
  <p:slideViewPr>
    <p:cSldViewPr showGuides="1">
      <p:cViewPr>
        <p:scale>
          <a:sx n="80" d="100"/>
          <a:sy n="80" d="100"/>
        </p:scale>
        <p:origin x="-2514" y="-600"/>
      </p:cViewPr>
      <p:guideLst>
        <p:guide orient="horz" pos="2160"/>
        <p:guide orient="horz" pos="164"/>
        <p:guide pos="5511"/>
        <p:guide pos="2880"/>
        <p:guide pos="249"/>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3CE56D4-2B74-4649-968A-09A690CAD215}" type="datetimeFigureOut">
              <a:rPr lang="de-DE" smtClean="0"/>
              <a:pPr/>
              <a:t>18.10.2017</a:t>
            </a:fld>
            <a:endParaRPr lang="de-DE"/>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8CC9467-4168-41FC-9642-1CF99E25A1D0}" type="slidenum">
              <a:rPr lang="de-DE" smtClean="0"/>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195130B-1BF4-4C58-819A-88F8B81E883D}" type="datetimeFigureOut">
              <a:rPr lang="de-DE" smtClean="0"/>
              <a:pPr/>
              <a:t>18.10.2017</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7B4CCF3-6D7B-4C2B-A1F5-1857D0211A77}" type="slidenum">
              <a:rPr lang="de-DE" smtClean="0"/>
              <a:pPr/>
              <a:t>‹#›</a:t>
            </a:fld>
            <a:endParaRPr lang="de-DE"/>
          </a:p>
        </p:txBody>
      </p:sp>
    </p:spTree>
    <p:extLst>
      <p:ext uri="{BB962C8B-B14F-4D97-AF65-F5344CB8AC3E}">
        <p14:creationId xmlns="" xmlns:p14="http://schemas.microsoft.com/office/powerpoint/2010/main" val="2125882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200" kern="1200" baseline="0" dirty="0" smtClean="0">
                <a:solidFill>
                  <a:schemeClr val="tx1"/>
                </a:solidFill>
                <a:latin typeface="+mn-lt"/>
                <a:ea typeface="+mn-ea"/>
                <a:cs typeface="+mn-cs"/>
              </a:rPr>
              <a:t>Slide 1: </a:t>
            </a:r>
          </a:p>
          <a:p>
            <a:r>
              <a:rPr lang="de-DE" sz="1200" kern="1200" baseline="0" dirty="0" smtClean="0">
                <a:solidFill>
                  <a:schemeClr val="tx1"/>
                </a:solidFill>
                <a:latin typeface="+mn-lt"/>
                <a:ea typeface="+mn-ea"/>
                <a:cs typeface="+mn-cs"/>
              </a:rPr>
              <a:t> Title </a:t>
            </a:r>
            <a:r>
              <a:rPr lang="de-DE" sz="1200" kern="1200" baseline="0" dirty="0" err="1" smtClean="0">
                <a:solidFill>
                  <a:schemeClr val="tx1"/>
                </a:solidFill>
                <a:latin typeface="+mn-lt"/>
                <a:ea typeface="+mn-ea"/>
                <a:cs typeface="+mn-cs"/>
              </a:rPr>
              <a:t>of</a:t>
            </a:r>
            <a:r>
              <a:rPr lang="de-DE" sz="1200" kern="1200" baseline="0" dirty="0" smtClean="0">
                <a:solidFill>
                  <a:schemeClr val="tx1"/>
                </a:solidFill>
                <a:latin typeface="+mn-lt"/>
                <a:ea typeface="+mn-ea"/>
                <a:cs typeface="+mn-cs"/>
              </a:rPr>
              <a:t> </a:t>
            </a:r>
            <a:r>
              <a:rPr lang="de-DE" sz="1200" kern="1200" baseline="0" dirty="0" err="1" smtClean="0">
                <a:solidFill>
                  <a:schemeClr val="tx1"/>
                </a:solidFill>
                <a:latin typeface="+mn-lt"/>
                <a:ea typeface="+mn-ea"/>
                <a:cs typeface="+mn-cs"/>
              </a:rPr>
              <a:t>the</a:t>
            </a:r>
            <a:r>
              <a:rPr lang="de-DE" sz="1200" kern="1200" baseline="0" dirty="0" smtClean="0">
                <a:solidFill>
                  <a:schemeClr val="tx1"/>
                </a:solidFill>
                <a:latin typeface="+mn-lt"/>
                <a:ea typeface="+mn-ea"/>
                <a:cs typeface="+mn-cs"/>
              </a:rPr>
              <a:t> </a:t>
            </a:r>
            <a:r>
              <a:rPr lang="de-DE" sz="1200" kern="1200" baseline="0" dirty="0" err="1" smtClean="0">
                <a:solidFill>
                  <a:schemeClr val="tx1"/>
                </a:solidFill>
                <a:latin typeface="+mn-lt"/>
                <a:ea typeface="+mn-ea"/>
                <a:cs typeface="+mn-cs"/>
              </a:rPr>
              <a:t>presentation</a:t>
            </a:r>
            <a:r>
              <a:rPr lang="de-DE"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 Authorship of the persons involved (the speaker’s name should be underlined) </a:t>
            </a:r>
          </a:p>
          <a:p>
            <a:r>
              <a:rPr lang="en-US" sz="1200" kern="1200" baseline="0" dirty="0" smtClean="0">
                <a:solidFill>
                  <a:schemeClr val="tx1"/>
                </a:solidFill>
                <a:latin typeface="+mn-lt"/>
                <a:ea typeface="+mn-ea"/>
                <a:cs typeface="+mn-cs"/>
              </a:rPr>
              <a:t> Affiliations of the authors, and contact address </a:t>
            </a:r>
          </a:p>
          <a:p>
            <a:r>
              <a:rPr lang="en-US" sz="1200" kern="1200" baseline="0" dirty="0" smtClean="0">
                <a:solidFill>
                  <a:schemeClr val="tx1"/>
                </a:solidFill>
                <a:latin typeface="+mn-lt"/>
                <a:ea typeface="+mn-ea"/>
                <a:cs typeface="+mn-cs"/>
              </a:rPr>
              <a:t> Acknowledgements (they can be also presented in the last slide) </a:t>
            </a:r>
          </a:p>
        </p:txBody>
      </p:sp>
      <p:sp>
        <p:nvSpPr>
          <p:cNvPr id="4" name="Foliennummernplatzhalter 3"/>
          <p:cNvSpPr>
            <a:spLocks noGrp="1"/>
          </p:cNvSpPr>
          <p:nvPr>
            <p:ph type="sldNum" sz="quarter" idx="10"/>
          </p:nvPr>
        </p:nvSpPr>
        <p:spPr/>
        <p:txBody>
          <a:bodyPr/>
          <a:lstStyle/>
          <a:p>
            <a:fld id="{07B4CCF3-6D7B-4C2B-A1F5-1857D0211A77}" type="slidenum">
              <a:rPr lang="de-DE" smtClean="0"/>
              <a:pPr/>
              <a:t>1</a:t>
            </a:fld>
            <a:endParaRPr lang="de-DE"/>
          </a:p>
        </p:txBody>
      </p:sp>
    </p:spTree>
    <p:extLst>
      <p:ext uri="{BB962C8B-B14F-4D97-AF65-F5344CB8AC3E}">
        <p14:creationId xmlns="" xmlns:p14="http://schemas.microsoft.com/office/powerpoint/2010/main" val="2174850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 Introduction to the topic addressed and motivation for the work </a:t>
            </a:r>
          </a:p>
          <a:p>
            <a:r>
              <a:rPr lang="en-US" sz="1200" kern="1200" baseline="0" dirty="0" smtClean="0">
                <a:solidFill>
                  <a:schemeClr val="tx1"/>
                </a:solidFill>
                <a:latin typeface="+mn-lt"/>
                <a:ea typeface="+mn-ea"/>
                <a:cs typeface="+mn-cs"/>
              </a:rPr>
              <a:t> Definition of questions and problems tackled in the study </a:t>
            </a:r>
          </a:p>
          <a:p>
            <a:r>
              <a:rPr lang="en-US" sz="1200" i="1" kern="1200" baseline="0" dirty="0" smtClean="0">
                <a:solidFill>
                  <a:schemeClr val="tx1"/>
                </a:solidFill>
                <a:latin typeface="+mn-lt"/>
                <a:ea typeface="+mn-ea"/>
                <a:cs typeface="+mn-cs"/>
              </a:rPr>
              <a:t>UNEP (2017) Resource Efficiency: Potential and Economic Implications. A report of the International Resource Panel. </a:t>
            </a:r>
            <a:r>
              <a:rPr lang="en-US" sz="1200" i="1" kern="1200" baseline="0" dirty="0" err="1" smtClean="0">
                <a:solidFill>
                  <a:schemeClr val="tx1"/>
                </a:solidFill>
                <a:latin typeface="+mn-lt"/>
                <a:ea typeface="+mn-ea"/>
                <a:cs typeface="+mn-cs"/>
              </a:rPr>
              <a:t>Ekins</a:t>
            </a:r>
            <a:r>
              <a:rPr lang="en-US" sz="1200" i="1" kern="1200" baseline="0" dirty="0" smtClean="0">
                <a:solidFill>
                  <a:schemeClr val="tx1"/>
                </a:solidFill>
                <a:latin typeface="+mn-lt"/>
                <a:ea typeface="+mn-ea"/>
                <a:cs typeface="+mn-cs"/>
              </a:rPr>
              <a:t>, P., Hughes, N., et al.</a:t>
            </a:r>
            <a:r>
              <a:rPr lang="en-US" sz="1200" i="0" kern="1200" baseline="0" dirty="0" smtClean="0">
                <a:solidFill>
                  <a:schemeClr val="tx1"/>
                </a:solidFill>
                <a:latin typeface="+mn-lt"/>
                <a:ea typeface="+mn-ea"/>
                <a:cs typeface="+mn-cs"/>
              </a:rPr>
              <a:t>, p. 58</a:t>
            </a:r>
          </a:p>
        </p:txBody>
      </p:sp>
      <p:sp>
        <p:nvSpPr>
          <p:cNvPr id="4" name="Foliennummernplatzhalter 3"/>
          <p:cNvSpPr>
            <a:spLocks noGrp="1"/>
          </p:cNvSpPr>
          <p:nvPr>
            <p:ph type="sldNum" sz="quarter" idx="10"/>
          </p:nvPr>
        </p:nvSpPr>
        <p:spPr/>
        <p:txBody>
          <a:bodyPr/>
          <a:lstStyle/>
          <a:p>
            <a:fld id="{07B4CCF3-6D7B-4C2B-A1F5-1857D0211A77}" type="slidenum">
              <a:rPr lang="de-DE" smtClean="0"/>
              <a:pPr/>
              <a:t>2</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Content with the core of your work: information about how you have performed the study and major results. </a:t>
            </a:r>
          </a:p>
          <a:p>
            <a:endParaRPr lang="en-US"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concept of policy mixing may be an answer to this call. While applied in environmental policy in various contexts, policy mixes seem mostly designed by adding instruments, often without considering potential interactions and consistency. In the context of a German research project we tested the theoretical concept of policy mixing through participatory policy mix development, aided by causal loop diagrams, and model-based ex-ante assessments. </a:t>
            </a:r>
            <a:endParaRPr lang="de-DE"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de-DE"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Theoretically, the concept requires to link long-term and short-term objectives to a set of carefully selected instruments, aiming to </a:t>
            </a:r>
            <a:r>
              <a:rPr lang="en-US" sz="1200" kern="1200" dirty="0" err="1" smtClean="0">
                <a:solidFill>
                  <a:schemeClr val="tx1"/>
                </a:solidFill>
                <a:latin typeface="+mn-lt"/>
                <a:ea typeface="+mn-ea"/>
                <a:cs typeface="+mn-cs"/>
              </a:rPr>
              <a:t>maximise</a:t>
            </a:r>
            <a:r>
              <a:rPr lang="en-US" sz="1200" kern="1200" dirty="0" smtClean="0">
                <a:solidFill>
                  <a:schemeClr val="tx1"/>
                </a:solidFill>
                <a:latin typeface="+mn-lt"/>
                <a:ea typeface="+mn-ea"/>
                <a:cs typeface="+mn-cs"/>
              </a:rPr>
              <a:t> synergies and </a:t>
            </a:r>
            <a:r>
              <a:rPr lang="en-US" sz="1200" kern="1200" dirty="0" err="1" smtClean="0">
                <a:solidFill>
                  <a:schemeClr val="tx1"/>
                </a:solidFill>
                <a:latin typeface="+mn-lt"/>
                <a:ea typeface="+mn-ea"/>
                <a:cs typeface="+mn-cs"/>
              </a:rPr>
              <a:t>minimise</a:t>
            </a:r>
            <a:r>
              <a:rPr lang="en-US" sz="1200" kern="1200" dirty="0" smtClean="0">
                <a:solidFill>
                  <a:schemeClr val="tx1"/>
                </a:solidFill>
                <a:latin typeface="+mn-lt"/>
                <a:ea typeface="+mn-ea"/>
                <a:cs typeface="+mn-cs"/>
              </a:rPr>
              <a:t> trade-offs between instruments. Designing and implementing a policy mix hence requires a long-term forward-looking </a:t>
            </a:r>
            <a:r>
              <a:rPr lang="en-US" sz="1200" kern="1200" dirty="0" err="1" smtClean="0">
                <a:solidFill>
                  <a:schemeClr val="tx1"/>
                </a:solidFill>
                <a:latin typeface="+mn-lt"/>
                <a:ea typeface="+mn-ea"/>
                <a:cs typeface="+mn-cs"/>
              </a:rPr>
              <a:t>roadmapping</a:t>
            </a:r>
            <a:r>
              <a:rPr lang="en-US" sz="1200" kern="1200" dirty="0" smtClean="0">
                <a:solidFill>
                  <a:schemeClr val="tx1"/>
                </a:solidFill>
                <a:latin typeface="+mn-lt"/>
                <a:ea typeface="+mn-ea"/>
                <a:cs typeface="+mn-cs"/>
              </a:rPr>
              <a:t> process and knowledge about the mix’ potential effects. This challenges scientific assessment and practical design and implementation of policy mixes. </a:t>
            </a:r>
            <a:endParaRPr lang="de-DE"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Robustly assessing cumulative impacts of sequentially linked policy instruments is very demanding in terms of conceptual and computing power of those undertaking scientific assessment. Furthermore, scientific findings will always come with a degree of uncertainty, which good scientific practice demands being communicated transparently, while policy making typically calls for concrete proposals with (near) certainty. Hence, in the final decision making by democratically elected institutions, decision-makers must weigh different sources of knowledge and different options against each other in the context of political and socio-economic feasibility. This necessitates skills and capacities among decision-makers which do not thrive in a prevailing political economy of </a:t>
            </a:r>
            <a:r>
              <a:rPr lang="en-US" sz="1200" kern="1200" dirty="0" err="1" smtClean="0">
                <a:solidFill>
                  <a:schemeClr val="tx1"/>
                </a:solidFill>
                <a:latin typeface="+mn-lt"/>
                <a:ea typeface="+mn-ea"/>
                <a:cs typeface="+mn-cs"/>
              </a:rPr>
              <a:t>maximising</a:t>
            </a:r>
            <a:r>
              <a:rPr lang="en-US" sz="1200" kern="1200" dirty="0" smtClean="0">
                <a:solidFill>
                  <a:schemeClr val="tx1"/>
                </a:solidFill>
                <a:latin typeface="+mn-lt"/>
                <a:ea typeface="+mn-ea"/>
                <a:cs typeface="+mn-cs"/>
              </a:rPr>
              <a:t> chances to maintain power from one election term to the next – as this rewards short-termism and a focus on immediate benefits while discouraging long-term thinking with more distant benefits.</a:t>
            </a:r>
            <a:endParaRPr lang="de-DE" sz="1200" kern="120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07B4CCF3-6D7B-4C2B-A1F5-1857D0211A77}" type="slidenum">
              <a:rPr lang="de-DE" smtClean="0"/>
              <a:pPr/>
              <a:t>3</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Content with the core of your work: information about how you have performed the study and major results.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CLDs to identify intervention points</a:t>
            </a:r>
          </a:p>
          <a:p>
            <a:r>
              <a:rPr lang="en-US" sz="1200" kern="1200" baseline="0" dirty="0" err="1" smtClean="0">
                <a:solidFill>
                  <a:schemeClr val="tx1"/>
                </a:solidFill>
                <a:latin typeface="+mn-lt"/>
                <a:ea typeface="+mn-ea"/>
                <a:cs typeface="+mn-cs"/>
              </a:rPr>
              <a:t>Inventorising</a:t>
            </a:r>
            <a:r>
              <a:rPr lang="en-US" sz="1200" kern="1200" baseline="0" dirty="0" smtClean="0">
                <a:solidFill>
                  <a:schemeClr val="tx1"/>
                </a:solidFill>
                <a:latin typeface="+mn-lt"/>
                <a:ea typeface="+mn-ea"/>
                <a:cs typeface="+mn-cs"/>
              </a:rPr>
              <a:t> and combining instruments through matrix solutions, working paper </a:t>
            </a:r>
          </a:p>
          <a:p>
            <a:r>
              <a:rPr lang="en-US" sz="1200" kern="1200" baseline="0" dirty="0" smtClean="0">
                <a:solidFill>
                  <a:schemeClr val="tx1"/>
                </a:solidFill>
                <a:latin typeface="+mn-lt"/>
                <a:ea typeface="+mn-ea"/>
                <a:cs typeface="+mn-cs"/>
              </a:rPr>
              <a:t>Discussing with officials in </a:t>
            </a:r>
            <a:r>
              <a:rPr lang="en-US" sz="1200" kern="1200" baseline="0" dirty="0" err="1" smtClean="0">
                <a:solidFill>
                  <a:schemeClr val="tx1"/>
                </a:solidFill>
                <a:latin typeface="+mn-lt"/>
                <a:ea typeface="+mn-ea"/>
                <a:cs typeface="+mn-cs"/>
              </a:rPr>
              <a:t>Fachgespräch</a:t>
            </a:r>
            <a:r>
              <a:rPr lang="en-US" sz="1200" kern="1200" baseline="0" dirty="0" smtClean="0">
                <a:solidFill>
                  <a:schemeClr val="tx1"/>
                </a:solidFill>
                <a:latin typeface="+mn-lt"/>
                <a:ea typeface="+mn-ea"/>
                <a:cs typeface="+mn-cs"/>
              </a:rPr>
              <a:t> November 2015</a:t>
            </a:r>
          </a:p>
          <a:p>
            <a:endParaRPr lang="en-US" sz="1200" kern="1200" baseline="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07B4CCF3-6D7B-4C2B-A1F5-1857D0211A77}" type="slidenum">
              <a:rPr lang="de-DE" smtClean="0"/>
              <a:pPr/>
              <a:t>4</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Content with the core of your work: information about how you have performed the study and major results. </a:t>
            </a:r>
          </a:p>
        </p:txBody>
      </p:sp>
      <p:sp>
        <p:nvSpPr>
          <p:cNvPr id="4" name="Foliennummernplatzhalter 3"/>
          <p:cNvSpPr>
            <a:spLocks noGrp="1"/>
          </p:cNvSpPr>
          <p:nvPr>
            <p:ph type="sldNum" sz="quarter" idx="10"/>
          </p:nvPr>
        </p:nvSpPr>
        <p:spPr/>
        <p:txBody>
          <a:bodyPr/>
          <a:lstStyle/>
          <a:p>
            <a:fld id="{07B4CCF3-6D7B-4C2B-A1F5-1857D0211A77}" type="slidenum">
              <a:rPr lang="de-DE" smtClean="0"/>
              <a:pPr/>
              <a:t>5</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baseline="0" dirty="0" err="1" smtClean="0">
                <a:solidFill>
                  <a:schemeClr val="tx1"/>
                </a:solidFill>
                <a:latin typeface="+mn-lt"/>
                <a:ea typeface="+mn-ea"/>
                <a:cs typeface="+mn-cs"/>
              </a:rPr>
              <a:t>Conclusions</a:t>
            </a:r>
            <a:r>
              <a:rPr lang="de-DE" sz="1200" kern="1200" baseline="0" dirty="0" smtClean="0">
                <a:solidFill>
                  <a:schemeClr val="tx1"/>
                </a:solidFill>
                <a:latin typeface="+mn-lt"/>
                <a:ea typeface="+mn-ea"/>
                <a:cs typeface="+mn-cs"/>
              </a:rPr>
              <a:t> </a:t>
            </a:r>
            <a:r>
              <a:rPr lang="de-DE" sz="1200" kern="1200" baseline="0" dirty="0" err="1" smtClean="0">
                <a:solidFill>
                  <a:schemeClr val="tx1"/>
                </a:solidFill>
                <a:latin typeface="+mn-lt"/>
                <a:ea typeface="+mn-ea"/>
                <a:cs typeface="+mn-cs"/>
              </a:rPr>
              <a:t>and</a:t>
            </a:r>
            <a:r>
              <a:rPr lang="de-DE" sz="1200" kern="1200" baseline="0" dirty="0" smtClean="0">
                <a:solidFill>
                  <a:schemeClr val="tx1"/>
                </a:solidFill>
                <a:latin typeface="+mn-lt"/>
                <a:ea typeface="+mn-ea"/>
                <a:cs typeface="+mn-cs"/>
              </a:rPr>
              <a:t> </a:t>
            </a:r>
            <a:r>
              <a:rPr lang="de-DE" sz="1200" kern="1200" baseline="0" dirty="0" err="1" smtClean="0">
                <a:solidFill>
                  <a:schemeClr val="tx1"/>
                </a:solidFill>
                <a:latin typeface="+mn-lt"/>
                <a:ea typeface="+mn-ea"/>
                <a:cs typeface="+mn-cs"/>
              </a:rPr>
              <a:t>recommendations</a:t>
            </a:r>
            <a:r>
              <a:rPr lang="de-DE" sz="1200" kern="1200" baseline="0" dirty="0" smtClean="0">
                <a:solidFill>
                  <a:schemeClr val="tx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Policy mixes promising, but needs …; research issue for simulation of cumulative effects; skilling policy makers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US" sz="1200" kern="1200" dirty="0" smtClean="0">
                <a:solidFill>
                  <a:schemeClr val="tx1"/>
                </a:solidFill>
                <a:latin typeface="+mn-lt"/>
                <a:ea typeface="+mn-ea"/>
                <a:cs typeface="+mn-cs"/>
              </a:rPr>
              <a:t>Looking at potential effects of policy mixes on target groups, including potential synergies and trade-offs between policy mix instruments or policy mix objectives, in a constantly changing context of power relations, relevant actors and possible coalitions makes the concept of policy mixing a very complex and hence very challenging task for policy preparatory and policy makers (del Rio and </a:t>
            </a:r>
            <a:r>
              <a:rPr lang="en-US" sz="1200" kern="1200" dirty="0" err="1" smtClean="0">
                <a:solidFill>
                  <a:schemeClr val="tx1"/>
                </a:solidFill>
                <a:latin typeface="+mn-lt"/>
                <a:ea typeface="+mn-ea"/>
                <a:cs typeface="+mn-cs"/>
              </a:rPr>
              <a:t>Howlett</a:t>
            </a:r>
            <a:r>
              <a:rPr lang="en-US" sz="1200" kern="1200" dirty="0" smtClean="0">
                <a:solidFill>
                  <a:schemeClr val="tx1"/>
                </a:solidFill>
                <a:latin typeface="+mn-lt"/>
                <a:ea typeface="+mn-ea"/>
                <a:cs typeface="+mn-cs"/>
              </a:rPr>
              <a:t> 2013; Karoline S. Rogge and </a:t>
            </a:r>
            <a:r>
              <a:rPr lang="en-US" sz="1200" kern="1200" dirty="0" err="1" smtClean="0">
                <a:solidFill>
                  <a:schemeClr val="tx1"/>
                </a:solidFill>
                <a:latin typeface="+mn-lt"/>
                <a:ea typeface="+mn-ea"/>
                <a:cs typeface="+mn-cs"/>
              </a:rPr>
              <a:t>Reichardt</a:t>
            </a:r>
            <a:r>
              <a:rPr lang="en-US" sz="1200" kern="1200" dirty="0" smtClean="0">
                <a:solidFill>
                  <a:schemeClr val="tx1"/>
                </a:solidFill>
                <a:latin typeface="+mn-lt"/>
                <a:ea typeface="+mn-ea"/>
                <a:cs typeface="+mn-cs"/>
              </a:rPr>
              <a:t> 2016; </a:t>
            </a:r>
            <a:r>
              <a:rPr lang="en-US" sz="1200" kern="1200" dirty="0" err="1" smtClean="0">
                <a:solidFill>
                  <a:schemeClr val="tx1"/>
                </a:solidFill>
                <a:latin typeface="+mn-lt"/>
                <a:ea typeface="+mn-ea"/>
                <a:cs typeface="+mn-cs"/>
              </a:rPr>
              <a:t>Minogue</a:t>
            </a:r>
            <a:r>
              <a:rPr lang="en-US" sz="1200" kern="1200" dirty="0" smtClean="0">
                <a:solidFill>
                  <a:schemeClr val="tx1"/>
                </a:solidFill>
                <a:latin typeface="+mn-lt"/>
                <a:ea typeface="+mn-ea"/>
                <a:cs typeface="+mn-cs"/>
              </a:rPr>
              <a:t> 2002). Adding the need for long-term views and hence for coalition building for implementing long-term policy mix objectives further complicates this process and may make it appear insurmountable – maybe due to current political practices rendering policy mixing a risk for political survival, and having yielded skills unfit for tackling policy mixing. </a:t>
            </a:r>
            <a:endParaRPr lang="de-DE"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Therefore, albeit a promising concept to improve systems thinking and long-term views in resource policy, policy mixing is met with formidable challenges, which need to be better understood in order to increase the applicability of policy mixing for systemic resource policy. Further research from </a:t>
            </a:r>
            <a:r>
              <a:rPr lang="en-US" sz="1200" kern="1200" dirty="0" err="1" smtClean="0">
                <a:solidFill>
                  <a:schemeClr val="tx1"/>
                </a:solidFill>
                <a:latin typeface="+mn-lt"/>
                <a:ea typeface="+mn-ea"/>
                <a:cs typeface="+mn-cs"/>
              </a:rPr>
              <a:t>organisational</a:t>
            </a:r>
            <a:r>
              <a:rPr lang="en-US" sz="1200" kern="1200" dirty="0" smtClean="0">
                <a:solidFill>
                  <a:schemeClr val="tx1"/>
                </a:solidFill>
                <a:latin typeface="+mn-lt"/>
                <a:ea typeface="+mn-ea"/>
                <a:cs typeface="+mn-cs"/>
              </a:rPr>
              <a:t> theory and political economy may help shed light on circumstances under which such strategic policy-making would be possible and through which skills and actions its feasibility could be strengthened.</a:t>
            </a:r>
            <a:endParaRPr lang="de-DE" sz="1200" kern="120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US" sz="1200" kern="1200" baseline="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07B4CCF3-6D7B-4C2B-A1F5-1857D0211A77}" type="slidenum">
              <a:rPr lang="de-DE" smtClean="0"/>
              <a:pPr/>
              <a:t>6</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Rechteck 9"/>
          <p:cNvSpPr/>
          <p:nvPr userDrawn="1"/>
        </p:nvSpPr>
        <p:spPr>
          <a:xfrm>
            <a:off x="0" y="-8806"/>
            <a:ext cx="9144000" cy="19976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 name="Titel 1"/>
          <p:cNvSpPr>
            <a:spLocks noGrp="1"/>
          </p:cNvSpPr>
          <p:nvPr>
            <p:ph type="ctrTitle"/>
          </p:nvPr>
        </p:nvSpPr>
        <p:spPr>
          <a:xfrm>
            <a:off x="323528" y="1988840"/>
            <a:ext cx="8496944" cy="1656184"/>
          </a:xfrm>
        </p:spPr>
        <p:txBody>
          <a:bodyPr wrap="square" anchor="ctr" anchorCtr="0"/>
          <a:lstStyle>
            <a:lvl1pPr>
              <a:defRPr sz="4000"/>
            </a:lvl1pPr>
          </a:lstStyle>
          <a:p>
            <a:r>
              <a:rPr lang="en-US" smtClean="0"/>
              <a:t>Click to edit Master title style</a:t>
            </a:r>
            <a:endParaRPr lang="de-DE" dirty="0"/>
          </a:p>
        </p:txBody>
      </p:sp>
      <p:sp>
        <p:nvSpPr>
          <p:cNvPr id="3" name="Untertitel 2"/>
          <p:cNvSpPr>
            <a:spLocks noGrp="1"/>
          </p:cNvSpPr>
          <p:nvPr>
            <p:ph type="subTitle" idx="1"/>
          </p:nvPr>
        </p:nvSpPr>
        <p:spPr>
          <a:xfrm>
            <a:off x="314164" y="3645024"/>
            <a:ext cx="8515672" cy="1152128"/>
          </a:xfrm>
        </p:spPr>
        <p:txBody>
          <a:bodyPr anchor="t" anchorCtr="0"/>
          <a:lstStyle>
            <a:lvl1pPr marL="0" indent="0" algn="l">
              <a:spcBef>
                <a:spcPts val="0"/>
              </a:spcBef>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e-DE" dirty="0"/>
          </a:p>
        </p:txBody>
      </p:sp>
      <p:pic>
        <p:nvPicPr>
          <p:cNvPr id="9" name="Grafik 10" descr="ecologic_logo_strap_en_M.jpg"/>
          <p:cNvPicPr>
            <a:picLocks noChangeAspect="1"/>
          </p:cNvPicPr>
          <p:nvPr userDrawn="1"/>
        </p:nvPicPr>
        <p:blipFill>
          <a:blip r:embed="rId2" cstate="print"/>
          <a:srcRect/>
          <a:stretch>
            <a:fillRect/>
          </a:stretch>
        </p:blipFill>
        <p:spPr bwMode="auto">
          <a:xfrm>
            <a:off x="3665538" y="188913"/>
            <a:ext cx="5173662" cy="1727200"/>
          </a:xfrm>
          <a:prstGeom prst="rect">
            <a:avLst/>
          </a:prstGeom>
          <a:noFill/>
          <a:ln w="9525">
            <a:noFill/>
            <a:miter lim="800000"/>
            <a:headEnd/>
            <a:tailEnd/>
          </a:ln>
        </p:spPr>
      </p:pic>
      <p:sp>
        <p:nvSpPr>
          <p:cNvPr id="5" name="Textplatzhalter 4"/>
          <p:cNvSpPr>
            <a:spLocks noGrp="1"/>
          </p:cNvSpPr>
          <p:nvPr>
            <p:ph type="body" sz="quarter" idx="10" hasCustomPrompt="1"/>
          </p:nvPr>
        </p:nvSpPr>
        <p:spPr>
          <a:xfrm>
            <a:off x="314325" y="4797152"/>
            <a:ext cx="8515350" cy="1512168"/>
          </a:xfrm>
        </p:spPr>
        <p:txBody>
          <a:bodyPr/>
          <a:lstStyle>
            <a:lvl1pPr algn="r" eaLnBrk="1" hangingPunct="1">
              <a:spcBef>
                <a:spcPct val="0"/>
              </a:spcBef>
              <a:defRPr sz="2000"/>
            </a:lvl1pPr>
          </a:lstStyle>
          <a:p>
            <a:pPr eaLnBrk="1" hangingPunct="1">
              <a:spcBef>
                <a:spcPct val="0"/>
              </a:spcBef>
            </a:pPr>
            <a:r>
              <a:rPr lang="de-DE" sz="2000" dirty="0" smtClean="0"/>
              <a:t>Place, Day </a:t>
            </a:r>
            <a:r>
              <a:rPr lang="de-DE" sz="2000" dirty="0" err="1" smtClean="0"/>
              <a:t>Month</a:t>
            </a:r>
            <a:r>
              <a:rPr lang="de-DE" sz="2000" dirty="0" smtClean="0"/>
              <a:t> Year</a:t>
            </a:r>
            <a:br>
              <a:rPr lang="de-DE" sz="2000" dirty="0" smtClean="0"/>
            </a:br>
            <a:r>
              <a:rPr lang="de-DE" sz="2000" dirty="0" err="1" smtClean="0"/>
              <a:t>Presenter</a:t>
            </a:r>
            <a:r>
              <a:rPr lang="de-DE" sz="2000" dirty="0" smtClean="0"/>
              <a:t> 1</a:t>
            </a:r>
            <a:br>
              <a:rPr lang="de-DE" sz="2000" dirty="0" smtClean="0"/>
            </a:br>
            <a:r>
              <a:rPr lang="de-DE" sz="2000" dirty="0" err="1" smtClean="0"/>
              <a:t>Presenter</a:t>
            </a:r>
            <a:r>
              <a:rPr lang="de-DE" sz="2000" dirty="0" smtClean="0"/>
              <a:t> 2</a:t>
            </a:r>
            <a:br>
              <a:rPr lang="de-DE" sz="2000" dirty="0" smtClean="0"/>
            </a:br>
            <a:r>
              <a:rPr lang="de-DE" sz="2000" dirty="0" err="1" smtClean="0"/>
              <a:t>Presenter</a:t>
            </a:r>
            <a:r>
              <a:rPr lang="de-DE" sz="2000" dirty="0" smtClean="0"/>
              <a:t> 3</a:t>
            </a:r>
          </a:p>
        </p:txBody>
      </p:sp>
    </p:spTree>
    <p:extLst>
      <p:ext uri="{BB962C8B-B14F-4D97-AF65-F5344CB8AC3E}">
        <p14:creationId xmlns="" xmlns:p14="http://schemas.microsoft.com/office/powerpoint/2010/main" val="190043624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Image Content">
    <p:spTree>
      <p:nvGrpSpPr>
        <p:cNvPr id="1" name=""/>
        <p:cNvGrpSpPr/>
        <p:nvPr/>
      </p:nvGrpSpPr>
      <p:grpSpPr>
        <a:xfrm>
          <a:off x="0" y="0"/>
          <a:ext cx="0" cy="0"/>
          <a:chOff x="0" y="0"/>
          <a:chExt cx="0" cy="0"/>
        </a:xfrm>
      </p:grpSpPr>
      <p:sp>
        <p:nvSpPr>
          <p:cNvPr id="2" name="Titel 1"/>
          <p:cNvSpPr>
            <a:spLocks noGrp="1"/>
          </p:cNvSpPr>
          <p:nvPr>
            <p:ph type="title"/>
          </p:nvPr>
        </p:nvSpPr>
        <p:spPr>
          <a:xfrm>
            <a:off x="308671" y="1268760"/>
            <a:ext cx="8511802" cy="1584176"/>
          </a:xfrm>
        </p:spPr>
        <p:txBody>
          <a:bodyPr/>
          <a:lstStyle/>
          <a:p>
            <a:r>
              <a:rPr lang="en-US" smtClean="0"/>
              <a:t>Click to edit Master title style</a:t>
            </a:r>
            <a:endParaRPr lang="de-DE" dirty="0"/>
          </a:p>
        </p:txBody>
      </p:sp>
      <p:sp>
        <p:nvSpPr>
          <p:cNvPr id="4" name="Datumsplatzhalter 3"/>
          <p:cNvSpPr>
            <a:spLocks noGrp="1"/>
          </p:cNvSpPr>
          <p:nvPr>
            <p:ph type="dt" sz="half" idx="10"/>
          </p:nvPr>
        </p:nvSpPr>
        <p:spPr/>
        <p:txBody>
          <a:bodyPr/>
          <a:lstStyle/>
          <a:p>
            <a:fld id="{F5827B3D-1870-4DBD-99EC-9EF85EC3BB36}" type="datetime1">
              <a:rPr lang="de-DE" smtClean="0"/>
              <a:pPr/>
              <a:t>18.10.2017</a:t>
            </a:fld>
            <a:endParaRPr lang="de-DE"/>
          </a:p>
        </p:txBody>
      </p:sp>
      <p:sp>
        <p:nvSpPr>
          <p:cNvPr id="5" name="Fußzeilenplatzhalter 4"/>
          <p:cNvSpPr>
            <a:spLocks noGrp="1"/>
          </p:cNvSpPr>
          <p:nvPr>
            <p:ph type="ftr" sz="quarter" idx="11"/>
          </p:nvPr>
        </p:nvSpPr>
        <p:spPr/>
        <p:txBody>
          <a:bodyPr/>
          <a:lstStyle/>
          <a:p>
            <a:r>
              <a:rPr lang="en-US" smtClean="0"/>
              <a:t>#Title of Presentation#</a:t>
            </a:r>
            <a:endParaRPr lang="de-DE" dirty="0"/>
          </a:p>
        </p:txBody>
      </p:sp>
      <p:sp>
        <p:nvSpPr>
          <p:cNvPr id="6" name="Foliennummernplatzhalter 5"/>
          <p:cNvSpPr>
            <a:spLocks noGrp="1"/>
          </p:cNvSpPr>
          <p:nvPr>
            <p:ph type="sldNum" sz="quarter" idx="12"/>
          </p:nvPr>
        </p:nvSpPr>
        <p:spPr/>
        <p:txBody>
          <a:bodyPr/>
          <a:lstStyle/>
          <a:p>
            <a:fld id="{8AA2B266-E4A9-4791-8346-B0BF8A0B9DB1}" type="slidenum">
              <a:rPr lang="de-DE" smtClean="0"/>
              <a:pPr/>
              <a:t>‹#›</a:t>
            </a:fld>
            <a:endParaRPr lang="de-DE"/>
          </a:p>
        </p:txBody>
      </p:sp>
      <p:cxnSp>
        <p:nvCxnSpPr>
          <p:cNvPr id="9" name="Gerade Verbindung 8"/>
          <p:cNvCxnSpPr/>
          <p:nvPr userDrawn="1"/>
        </p:nvCxnSpPr>
        <p:spPr>
          <a:xfrm>
            <a:off x="323528" y="1196752"/>
            <a:ext cx="8496944" cy="0"/>
          </a:xfrm>
          <a:prstGeom prst="line">
            <a:avLst/>
          </a:prstGeom>
          <a:ln w="12700">
            <a:solidFill>
              <a:schemeClr val="bg2"/>
            </a:solidFill>
            <a:prstDash val="dash"/>
          </a:ln>
        </p:spPr>
        <p:style>
          <a:lnRef idx="1">
            <a:schemeClr val="accent1"/>
          </a:lnRef>
          <a:fillRef idx="0">
            <a:schemeClr val="accent1"/>
          </a:fillRef>
          <a:effectRef idx="0">
            <a:schemeClr val="accent1"/>
          </a:effectRef>
          <a:fontRef idx="minor">
            <a:schemeClr val="tx1"/>
          </a:fontRef>
        </p:style>
      </p:cxnSp>
      <p:sp>
        <p:nvSpPr>
          <p:cNvPr id="8" name="Bildplatzhalter 7"/>
          <p:cNvSpPr>
            <a:spLocks noGrp="1"/>
          </p:cNvSpPr>
          <p:nvPr>
            <p:ph type="pic" sz="quarter" idx="13"/>
          </p:nvPr>
        </p:nvSpPr>
        <p:spPr>
          <a:xfrm>
            <a:off x="4572000" y="2996952"/>
            <a:ext cx="4176713" cy="3096343"/>
          </a:xfrm>
        </p:spPr>
        <p:txBody>
          <a:bodyPr/>
          <a:lstStyle/>
          <a:p>
            <a:r>
              <a:rPr lang="en-US" smtClean="0"/>
              <a:t>Click icon to add picture</a:t>
            </a:r>
            <a:endParaRPr lang="de-DE"/>
          </a:p>
        </p:txBody>
      </p:sp>
      <p:sp>
        <p:nvSpPr>
          <p:cNvPr id="11" name="Textplatzhalter 10"/>
          <p:cNvSpPr>
            <a:spLocks noGrp="1"/>
          </p:cNvSpPr>
          <p:nvPr>
            <p:ph type="body" sz="quarter" idx="14" hasCustomPrompt="1"/>
          </p:nvPr>
        </p:nvSpPr>
        <p:spPr>
          <a:xfrm>
            <a:off x="4572000" y="6093296"/>
            <a:ext cx="4176713" cy="288032"/>
          </a:xfrm>
        </p:spPr>
        <p:txBody>
          <a:bodyPr/>
          <a:lstStyle>
            <a:lvl1pPr algn="r">
              <a:defRPr sz="1000" b="0" baseline="0"/>
            </a:lvl1pPr>
          </a:lstStyle>
          <a:p>
            <a:pPr lvl="0"/>
            <a:r>
              <a:rPr lang="de-DE" sz="1000" dirty="0" smtClean="0"/>
              <a:t>© </a:t>
            </a:r>
            <a:r>
              <a:rPr lang="de-DE" dirty="0" err="1" smtClean="0"/>
              <a:t>Photographer‘s</a:t>
            </a:r>
            <a:r>
              <a:rPr lang="de-DE" dirty="0" smtClean="0"/>
              <a:t> </a:t>
            </a:r>
            <a:r>
              <a:rPr lang="de-DE" dirty="0" err="1" smtClean="0"/>
              <a:t>name</a:t>
            </a:r>
            <a:r>
              <a:rPr lang="de-DE" dirty="0" smtClean="0"/>
              <a:t> – </a:t>
            </a:r>
            <a:r>
              <a:rPr lang="de-DE" dirty="0" err="1" smtClean="0"/>
              <a:t>source</a:t>
            </a:r>
            <a:r>
              <a:rPr lang="de-DE" dirty="0" smtClean="0"/>
              <a:t> (e.g. Fotolia.com)</a:t>
            </a:r>
          </a:p>
        </p:txBody>
      </p:sp>
    </p:spTree>
    <p:extLst>
      <p:ext uri="{BB962C8B-B14F-4D97-AF65-F5344CB8AC3E}">
        <p14:creationId xmlns="" xmlns:p14="http://schemas.microsoft.com/office/powerpoint/2010/main" val="41748802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 Text Conte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dirty="0"/>
          </a:p>
        </p:txBody>
      </p:sp>
      <p:sp>
        <p:nvSpPr>
          <p:cNvPr id="3" name="Inhaltsplatzhalt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4" name="Datumsplatzhalter 3"/>
          <p:cNvSpPr>
            <a:spLocks noGrp="1"/>
          </p:cNvSpPr>
          <p:nvPr>
            <p:ph type="dt" sz="half" idx="10"/>
          </p:nvPr>
        </p:nvSpPr>
        <p:spPr/>
        <p:txBody>
          <a:bodyPr/>
          <a:lstStyle/>
          <a:p>
            <a:fld id="{40B88373-5B4F-49BE-9204-83B2819BCF02}" type="datetime1">
              <a:rPr lang="de-DE" smtClean="0"/>
              <a:pPr/>
              <a:t>18.10.2017</a:t>
            </a:fld>
            <a:endParaRPr lang="de-DE"/>
          </a:p>
        </p:txBody>
      </p:sp>
      <p:sp>
        <p:nvSpPr>
          <p:cNvPr id="5" name="Fußzeilenplatzhalter 4"/>
          <p:cNvSpPr>
            <a:spLocks noGrp="1"/>
          </p:cNvSpPr>
          <p:nvPr>
            <p:ph type="ftr" sz="quarter" idx="11"/>
          </p:nvPr>
        </p:nvSpPr>
        <p:spPr/>
        <p:txBody>
          <a:bodyPr/>
          <a:lstStyle/>
          <a:p>
            <a:r>
              <a:rPr lang="en-US" smtClean="0"/>
              <a:t>#Title of Presentation#</a:t>
            </a:r>
            <a:endParaRPr lang="de-DE" dirty="0"/>
          </a:p>
        </p:txBody>
      </p:sp>
      <p:sp>
        <p:nvSpPr>
          <p:cNvPr id="6" name="Foliennummernplatzhalter 5"/>
          <p:cNvSpPr>
            <a:spLocks noGrp="1"/>
          </p:cNvSpPr>
          <p:nvPr>
            <p:ph type="sldNum" sz="quarter" idx="12"/>
          </p:nvPr>
        </p:nvSpPr>
        <p:spPr/>
        <p:txBody>
          <a:bodyPr/>
          <a:lstStyle/>
          <a:p>
            <a:fld id="{8AA2B266-E4A9-4791-8346-B0BF8A0B9DB1}" type="slidenum">
              <a:rPr lang="de-DE" smtClean="0"/>
              <a:pPr/>
              <a:t>‹#›</a:t>
            </a:fld>
            <a:endParaRPr lang="de-DE"/>
          </a:p>
        </p:txBody>
      </p:sp>
      <p:cxnSp>
        <p:nvCxnSpPr>
          <p:cNvPr id="9" name="Gerade Verbindung 8"/>
          <p:cNvCxnSpPr/>
          <p:nvPr userDrawn="1"/>
        </p:nvCxnSpPr>
        <p:spPr>
          <a:xfrm>
            <a:off x="323528" y="1196752"/>
            <a:ext cx="8496944" cy="0"/>
          </a:xfrm>
          <a:prstGeom prst="line">
            <a:avLst/>
          </a:prstGeom>
          <a:ln w="12700">
            <a:solidFill>
              <a:schemeClr val="bg2"/>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4320133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b Text Content w. long tit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wrap="square"/>
          <a:lstStyle>
            <a:lvl1pPr>
              <a:defRPr/>
            </a:lvl1pPr>
          </a:lstStyle>
          <a:p>
            <a:r>
              <a:rPr lang="de-DE" dirty="0" smtClean="0"/>
              <a:t>Titelmasterformat </a:t>
            </a:r>
            <a:br>
              <a:rPr lang="de-DE" dirty="0" smtClean="0"/>
            </a:br>
            <a:r>
              <a:rPr lang="de-DE" dirty="0" smtClean="0"/>
              <a:t>durch Klicken bearbeiten</a:t>
            </a:r>
            <a:endParaRPr lang="de-DE" dirty="0"/>
          </a:p>
        </p:txBody>
      </p:sp>
      <p:sp>
        <p:nvSpPr>
          <p:cNvPr id="3" name="Inhaltsplatzhalter 2"/>
          <p:cNvSpPr>
            <a:spLocks noGrp="1"/>
          </p:cNvSpPr>
          <p:nvPr>
            <p:ph idx="1"/>
          </p:nvPr>
        </p:nvSpPr>
        <p:spPr>
          <a:xfrm>
            <a:off x="323528" y="2448000"/>
            <a:ext cx="8496944" cy="3705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4" name="Datumsplatzhalter 3"/>
          <p:cNvSpPr>
            <a:spLocks noGrp="1"/>
          </p:cNvSpPr>
          <p:nvPr>
            <p:ph type="dt" sz="half" idx="10"/>
          </p:nvPr>
        </p:nvSpPr>
        <p:spPr/>
        <p:txBody>
          <a:bodyPr/>
          <a:lstStyle/>
          <a:p>
            <a:fld id="{40B88373-5B4F-49BE-9204-83B2819BCF02}" type="datetime1">
              <a:rPr lang="de-DE" smtClean="0"/>
              <a:pPr/>
              <a:t>18.10.2017</a:t>
            </a:fld>
            <a:endParaRPr lang="de-DE"/>
          </a:p>
        </p:txBody>
      </p:sp>
      <p:sp>
        <p:nvSpPr>
          <p:cNvPr id="5" name="Fußzeilenplatzhalter 4"/>
          <p:cNvSpPr>
            <a:spLocks noGrp="1"/>
          </p:cNvSpPr>
          <p:nvPr>
            <p:ph type="ftr" sz="quarter" idx="11"/>
          </p:nvPr>
        </p:nvSpPr>
        <p:spPr/>
        <p:txBody>
          <a:bodyPr/>
          <a:lstStyle/>
          <a:p>
            <a:r>
              <a:rPr lang="en-US" smtClean="0"/>
              <a:t>#Title of Presentation#</a:t>
            </a:r>
            <a:endParaRPr lang="de-DE" dirty="0"/>
          </a:p>
        </p:txBody>
      </p:sp>
      <p:sp>
        <p:nvSpPr>
          <p:cNvPr id="6" name="Foliennummernplatzhalter 5"/>
          <p:cNvSpPr>
            <a:spLocks noGrp="1"/>
          </p:cNvSpPr>
          <p:nvPr>
            <p:ph type="sldNum" sz="quarter" idx="12"/>
          </p:nvPr>
        </p:nvSpPr>
        <p:spPr/>
        <p:txBody>
          <a:bodyPr/>
          <a:lstStyle/>
          <a:p>
            <a:fld id="{8AA2B266-E4A9-4791-8346-B0BF8A0B9DB1}" type="slidenum">
              <a:rPr lang="de-DE" smtClean="0"/>
              <a:pPr/>
              <a:t>‹#›</a:t>
            </a:fld>
            <a:endParaRPr lang="de-DE"/>
          </a:p>
        </p:txBody>
      </p:sp>
      <p:cxnSp>
        <p:nvCxnSpPr>
          <p:cNvPr id="9" name="Gerade Verbindung 8"/>
          <p:cNvCxnSpPr/>
          <p:nvPr userDrawn="1"/>
        </p:nvCxnSpPr>
        <p:spPr>
          <a:xfrm>
            <a:off x="323528" y="1196752"/>
            <a:ext cx="8496944" cy="0"/>
          </a:xfrm>
          <a:prstGeom prst="line">
            <a:avLst/>
          </a:prstGeom>
          <a:ln w="12700">
            <a:solidFill>
              <a:schemeClr val="bg2"/>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6518757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 Split Conte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dirty="0"/>
          </a:p>
        </p:txBody>
      </p:sp>
      <p:sp>
        <p:nvSpPr>
          <p:cNvPr id="3" name="Inhaltsplatzhalter 2"/>
          <p:cNvSpPr>
            <a:spLocks noGrp="1"/>
          </p:cNvSpPr>
          <p:nvPr>
            <p:ph idx="1"/>
          </p:nvPr>
        </p:nvSpPr>
        <p:spPr>
          <a:xfrm>
            <a:off x="323528" y="1988840"/>
            <a:ext cx="4104456" cy="4137323"/>
          </a:xfrm>
        </p:spPr>
        <p:txBody>
          <a:bodyPr/>
          <a:lstStyle>
            <a:lvl2pPr>
              <a:spcBef>
                <a:spcPts val="0"/>
              </a:spcBef>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4" name="Datumsplatzhalter 3"/>
          <p:cNvSpPr>
            <a:spLocks noGrp="1"/>
          </p:cNvSpPr>
          <p:nvPr>
            <p:ph type="dt" sz="half" idx="10"/>
          </p:nvPr>
        </p:nvSpPr>
        <p:spPr/>
        <p:txBody>
          <a:bodyPr/>
          <a:lstStyle/>
          <a:p>
            <a:fld id="{648C4020-EBBC-4469-938F-B5DA5548C31F}" type="datetime1">
              <a:rPr lang="de-DE" smtClean="0"/>
              <a:pPr/>
              <a:t>18.10.2017</a:t>
            </a:fld>
            <a:endParaRPr lang="de-DE"/>
          </a:p>
        </p:txBody>
      </p:sp>
      <p:sp>
        <p:nvSpPr>
          <p:cNvPr id="5" name="Fußzeilenplatzhalter 4"/>
          <p:cNvSpPr>
            <a:spLocks noGrp="1"/>
          </p:cNvSpPr>
          <p:nvPr>
            <p:ph type="ftr" sz="quarter" idx="11"/>
          </p:nvPr>
        </p:nvSpPr>
        <p:spPr/>
        <p:txBody>
          <a:bodyPr/>
          <a:lstStyle/>
          <a:p>
            <a:r>
              <a:rPr lang="en-US" smtClean="0"/>
              <a:t>#Title of Presentation#</a:t>
            </a:r>
            <a:endParaRPr lang="de-DE" dirty="0"/>
          </a:p>
        </p:txBody>
      </p:sp>
      <p:sp>
        <p:nvSpPr>
          <p:cNvPr id="6" name="Foliennummernplatzhalter 5"/>
          <p:cNvSpPr>
            <a:spLocks noGrp="1"/>
          </p:cNvSpPr>
          <p:nvPr>
            <p:ph type="sldNum" sz="quarter" idx="12"/>
          </p:nvPr>
        </p:nvSpPr>
        <p:spPr/>
        <p:txBody>
          <a:bodyPr/>
          <a:lstStyle/>
          <a:p>
            <a:fld id="{8AA2B266-E4A9-4791-8346-B0BF8A0B9DB1}" type="slidenum">
              <a:rPr lang="de-DE" smtClean="0"/>
              <a:pPr/>
              <a:t>‹#›</a:t>
            </a:fld>
            <a:endParaRPr lang="de-DE"/>
          </a:p>
        </p:txBody>
      </p:sp>
      <p:cxnSp>
        <p:nvCxnSpPr>
          <p:cNvPr id="9" name="Gerade Verbindung 8"/>
          <p:cNvCxnSpPr/>
          <p:nvPr userDrawn="1"/>
        </p:nvCxnSpPr>
        <p:spPr>
          <a:xfrm>
            <a:off x="323528" y="1196752"/>
            <a:ext cx="8496944" cy="0"/>
          </a:xfrm>
          <a:prstGeom prst="line">
            <a:avLst/>
          </a:prstGeom>
          <a:ln w="12700">
            <a:solidFill>
              <a:schemeClr val="bg2"/>
            </a:solidFill>
            <a:prstDash val="dash"/>
          </a:ln>
        </p:spPr>
        <p:style>
          <a:lnRef idx="1">
            <a:schemeClr val="accent1"/>
          </a:lnRef>
          <a:fillRef idx="0">
            <a:schemeClr val="accent1"/>
          </a:fillRef>
          <a:effectRef idx="0">
            <a:schemeClr val="accent1"/>
          </a:effectRef>
          <a:fontRef idx="minor">
            <a:schemeClr val="tx1"/>
          </a:fontRef>
        </p:style>
      </p:cxnSp>
      <p:sp>
        <p:nvSpPr>
          <p:cNvPr id="8" name="Inhaltsplatzhalter 2"/>
          <p:cNvSpPr>
            <a:spLocks noGrp="1"/>
          </p:cNvSpPr>
          <p:nvPr>
            <p:ph idx="13"/>
          </p:nvPr>
        </p:nvSpPr>
        <p:spPr>
          <a:xfrm>
            <a:off x="4701407" y="1988840"/>
            <a:ext cx="4104456" cy="4137323"/>
          </a:xfrm>
        </p:spPr>
        <p:txBody>
          <a:bodyPr/>
          <a:lstStyle>
            <a:lvl2pPr>
              <a:spcBef>
                <a:spcPts val="0"/>
              </a:spcBef>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cxnSp>
        <p:nvCxnSpPr>
          <p:cNvPr id="10" name="Gerade Verbindung 9"/>
          <p:cNvCxnSpPr/>
          <p:nvPr userDrawn="1"/>
        </p:nvCxnSpPr>
        <p:spPr>
          <a:xfrm>
            <a:off x="4572000" y="1916832"/>
            <a:ext cx="0" cy="4248472"/>
          </a:xfrm>
          <a:prstGeom prst="line">
            <a:avLst/>
          </a:prstGeom>
          <a:ln w="12700">
            <a:solidFill>
              <a:schemeClr val="bg2"/>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72282046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Contact">
    <p:spTree>
      <p:nvGrpSpPr>
        <p:cNvPr id="1" name=""/>
        <p:cNvGrpSpPr/>
        <p:nvPr/>
      </p:nvGrpSpPr>
      <p:grpSpPr>
        <a:xfrm>
          <a:off x="0" y="0"/>
          <a:ext cx="0" cy="0"/>
          <a:chOff x="0" y="0"/>
          <a:chExt cx="0" cy="0"/>
        </a:xfrm>
      </p:grpSpPr>
      <p:sp>
        <p:nvSpPr>
          <p:cNvPr id="10" name="Rechteck 9"/>
          <p:cNvSpPr/>
          <p:nvPr userDrawn="1"/>
        </p:nvSpPr>
        <p:spPr>
          <a:xfrm>
            <a:off x="0" y="-8806"/>
            <a:ext cx="9144000" cy="19976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 name="Titel 1"/>
          <p:cNvSpPr>
            <a:spLocks noGrp="1"/>
          </p:cNvSpPr>
          <p:nvPr>
            <p:ph type="ctrTitle"/>
          </p:nvPr>
        </p:nvSpPr>
        <p:spPr>
          <a:xfrm>
            <a:off x="323528" y="2420888"/>
            <a:ext cx="8496944" cy="1008112"/>
          </a:xfrm>
        </p:spPr>
        <p:txBody>
          <a:bodyPr wrap="square" anchor="ctr" anchorCtr="0"/>
          <a:lstStyle>
            <a:lvl1pPr>
              <a:defRPr sz="4000"/>
            </a:lvl1pPr>
          </a:lstStyle>
          <a:p>
            <a:r>
              <a:rPr lang="en-US" smtClean="0"/>
              <a:t>Click to edit Master title style</a:t>
            </a:r>
            <a:endParaRPr lang="de-DE" dirty="0"/>
          </a:p>
        </p:txBody>
      </p:sp>
      <p:sp>
        <p:nvSpPr>
          <p:cNvPr id="3" name="Untertitel 2"/>
          <p:cNvSpPr>
            <a:spLocks noGrp="1"/>
          </p:cNvSpPr>
          <p:nvPr>
            <p:ph type="subTitle" idx="1"/>
          </p:nvPr>
        </p:nvSpPr>
        <p:spPr>
          <a:xfrm>
            <a:off x="323528" y="3645024"/>
            <a:ext cx="4104456" cy="2448272"/>
          </a:xfrm>
        </p:spPr>
        <p:txBody>
          <a:bodyPr numCol="1" spcCol="0" anchor="ctr" anchorCtr="0"/>
          <a:lstStyle>
            <a:lvl1pPr marL="0" indent="0" algn="l">
              <a:spcBef>
                <a:spcPts val="0"/>
              </a:spcBef>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e-DE" dirty="0"/>
          </a:p>
        </p:txBody>
      </p:sp>
      <p:sp>
        <p:nvSpPr>
          <p:cNvPr id="9" name="Untertitel 2"/>
          <p:cNvSpPr txBox="1">
            <a:spLocks/>
          </p:cNvSpPr>
          <p:nvPr userDrawn="1"/>
        </p:nvSpPr>
        <p:spPr>
          <a:xfrm>
            <a:off x="4716016" y="3645024"/>
            <a:ext cx="4104456" cy="2448272"/>
          </a:xfrm>
          <a:prstGeom prst="rect">
            <a:avLst/>
          </a:prstGeom>
        </p:spPr>
        <p:txBody>
          <a:bodyPr vert="horz" lIns="91440" tIns="45720" rIns="91440" bIns="45720" numCol="1" spcCol="0" rtlCol="0" anchor="ctr" anchorCtr="0">
            <a:noAutofit/>
          </a:bodyPr>
          <a:lstStyle>
            <a:lvl1pPr marL="0" indent="0" algn="l" defTabSz="914400" rtl="0" eaLnBrk="1" latinLnBrk="0" hangingPunct="1">
              <a:lnSpc>
                <a:spcPct val="114000"/>
              </a:lnSpc>
              <a:spcBef>
                <a:spcPts val="0"/>
              </a:spcBef>
              <a:buClr>
                <a:schemeClr val="tx2"/>
              </a:buClr>
              <a:buFont typeface="MS Gothic" panose="020B0609070205080204" pitchFamily="49" charset="-128"/>
              <a:buNone/>
              <a:defRPr sz="1800" b="1" kern="1200">
                <a:solidFill>
                  <a:schemeClr val="tx2"/>
                </a:solidFill>
                <a:latin typeface="+mn-lt"/>
                <a:ea typeface="+mn-ea"/>
                <a:cs typeface="+mn-cs"/>
              </a:defRPr>
            </a:lvl1pPr>
            <a:lvl2pPr marL="457200" indent="0" algn="ctr" defTabSz="914400" rtl="0" eaLnBrk="1" latinLnBrk="0" hangingPunct="1">
              <a:lnSpc>
                <a:spcPct val="114000"/>
              </a:lnSpc>
              <a:spcBef>
                <a:spcPts val="600"/>
              </a:spcBef>
              <a:buClr>
                <a:schemeClr val="tx2"/>
              </a:buClr>
              <a:buFont typeface="Webdings" panose="05030102010509060703" pitchFamily="18" charset="2"/>
              <a:buNone/>
              <a:defRPr sz="2400" kern="1200">
                <a:solidFill>
                  <a:schemeClr val="tx1">
                    <a:tint val="75000"/>
                  </a:schemeClr>
                </a:solidFill>
                <a:latin typeface="+mn-lt"/>
                <a:ea typeface="+mn-ea"/>
                <a:cs typeface="+mn-cs"/>
                <a:sym typeface="Webdings"/>
              </a:defRPr>
            </a:lvl2pPr>
            <a:lvl3pPr marL="914400" indent="0" algn="ctr" defTabSz="914400" rtl="0" eaLnBrk="1" latinLnBrk="0" hangingPunct="1">
              <a:lnSpc>
                <a:spcPct val="114000"/>
              </a:lnSpc>
              <a:spcBef>
                <a:spcPts val="600"/>
              </a:spcBef>
              <a:buClr>
                <a:schemeClr val="tx2"/>
              </a:buClr>
              <a:buSzPct val="100000"/>
              <a:buFont typeface="Wingdings" panose="05000000000000000000" pitchFamily="2" charset="2"/>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114000"/>
              </a:lnSpc>
              <a:spcBef>
                <a:spcPts val="600"/>
              </a:spcBef>
              <a:buClr>
                <a:schemeClr val="tx2"/>
              </a:buClr>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114000"/>
              </a:lnSpc>
              <a:spcBef>
                <a:spcPts val="600"/>
              </a:spcBef>
              <a:buClr>
                <a:schemeClr val="tx2"/>
              </a:buClr>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114000"/>
              </a:lnSpc>
              <a:spcBef>
                <a:spcPts val="0"/>
              </a:spcBef>
              <a:buClr>
                <a:schemeClr val="tx2"/>
              </a:buClr>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114000"/>
              </a:lnSpc>
              <a:spcBef>
                <a:spcPts val="0"/>
              </a:spcBef>
              <a:buClr>
                <a:schemeClr val="tx2"/>
              </a:buClr>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114000"/>
              </a:lnSpc>
              <a:spcBef>
                <a:spcPts val="0"/>
              </a:spcBef>
              <a:buClr>
                <a:schemeClr val="tx2"/>
              </a:buClr>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114000"/>
              </a:lnSpc>
              <a:spcBef>
                <a:spcPts val="0"/>
              </a:spcBef>
              <a:buClr>
                <a:schemeClr val="tx2"/>
              </a:buClr>
              <a:buFont typeface="Arial" panose="020B0604020202020204" pitchFamily="34" charset="0"/>
              <a:buNone/>
              <a:defRPr sz="1800" kern="1200">
                <a:solidFill>
                  <a:schemeClr val="tx1">
                    <a:tint val="75000"/>
                  </a:schemeClr>
                </a:solidFill>
                <a:latin typeface="+mn-lt"/>
                <a:ea typeface="+mn-ea"/>
                <a:cs typeface="+mn-cs"/>
              </a:defRPr>
            </a:lvl9pPr>
          </a:lstStyle>
          <a:p>
            <a:pPr>
              <a:spcBef>
                <a:spcPct val="50000"/>
              </a:spcBef>
            </a:pPr>
            <a:r>
              <a:rPr lang="de-DE" sz="2400" dirty="0" smtClean="0">
                <a:solidFill>
                  <a:srgbClr val="182983"/>
                </a:solidFill>
                <a:ea typeface="Arial" charset="0"/>
              </a:rPr>
              <a:t>Ecologic Institute</a:t>
            </a:r>
          </a:p>
          <a:p>
            <a:pPr>
              <a:spcBef>
                <a:spcPct val="50000"/>
              </a:spcBef>
            </a:pPr>
            <a:r>
              <a:rPr lang="de-DE" dirty="0" err="1" smtClean="0">
                <a:solidFill>
                  <a:srgbClr val="182983"/>
                </a:solidFill>
                <a:ea typeface="Arial" charset="0"/>
              </a:rPr>
              <a:t>Pfalzburger</a:t>
            </a:r>
            <a:r>
              <a:rPr lang="de-DE" dirty="0" smtClean="0">
                <a:solidFill>
                  <a:srgbClr val="182983"/>
                </a:solidFill>
                <a:ea typeface="Arial" charset="0"/>
              </a:rPr>
              <a:t> Str. 43/44</a:t>
            </a:r>
            <a:br>
              <a:rPr lang="de-DE" dirty="0" smtClean="0">
                <a:solidFill>
                  <a:srgbClr val="182983"/>
                </a:solidFill>
                <a:ea typeface="Arial" charset="0"/>
              </a:rPr>
            </a:br>
            <a:r>
              <a:rPr lang="de-DE" dirty="0" smtClean="0">
                <a:solidFill>
                  <a:srgbClr val="182983"/>
                </a:solidFill>
                <a:ea typeface="Arial" charset="0"/>
              </a:rPr>
              <a:t>10717 Berlin</a:t>
            </a:r>
            <a:br>
              <a:rPr lang="de-DE" dirty="0" smtClean="0">
                <a:solidFill>
                  <a:srgbClr val="182983"/>
                </a:solidFill>
                <a:ea typeface="Arial" charset="0"/>
              </a:rPr>
            </a:br>
            <a:r>
              <a:rPr lang="de-DE" dirty="0" smtClean="0">
                <a:solidFill>
                  <a:srgbClr val="182983"/>
                </a:solidFill>
                <a:ea typeface="Arial" charset="0"/>
              </a:rPr>
              <a:t>Germany</a:t>
            </a:r>
          </a:p>
          <a:p>
            <a:pPr>
              <a:spcBef>
                <a:spcPct val="50000"/>
              </a:spcBef>
            </a:pPr>
            <a:r>
              <a:rPr lang="de-DE" dirty="0" smtClean="0">
                <a:solidFill>
                  <a:srgbClr val="182983"/>
                </a:solidFill>
                <a:ea typeface="Arial" charset="0"/>
              </a:rPr>
              <a:t>Tel. </a:t>
            </a:r>
            <a:r>
              <a:rPr lang="de-DE" dirty="0" smtClean="0">
                <a:solidFill>
                  <a:srgbClr val="182983"/>
                </a:solidFill>
                <a:ea typeface="Arial" charset="0"/>
                <a:sym typeface="Wingdings" charset="2"/>
              </a:rPr>
              <a:t>+49 (30) 86880-0</a:t>
            </a:r>
          </a:p>
          <a:p>
            <a:pPr>
              <a:spcBef>
                <a:spcPct val="50000"/>
              </a:spcBef>
            </a:pPr>
            <a:r>
              <a:rPr lang="de-DE" dirty="0" smtClean="0">
                <a:solidFill>
                  <a:srgbClr val="182983"/>
                </a:solidFill>
                <a:ea typeface="Arial" charset="0"/>
              </a:rPr>
              <a:t>ecologic.eu</a:t>
            </a:r>
          </a:p>
        </p:txBody>
      </p:sp>
      <p:cxnSp>
        <p:nvCxnSpPr>
          <p:cNvPr id="11" name="Gerade Verbindung 10"/>
          <p:cNvCxnSpPr/>
          <p:nvPr userDrawn="1"/>
        </p:nvCxnSpPr>
        <p:spPr>
          <a:xfrm>
            <a:off x="4572000" y="3573016"/>
            <a:ext cx="0" cy="2592288"/>
          </a:xfrm>
          <a:prstGeom prst="line">
            <a:avLst/>
          </a:prstGeom>
          <a:ln w="12700">
            <a:solidFill>
              <a:schemeClr val="bg2"/>
            </a:solidFill>
            <a:prstDash val="dash"/>
          </a:ln>
        </p:spPr>
        <p:style>
          <a:lnRef idx="1">
            <a:schemeClr val="accent1"/>
          </a:lnRef>
          <a:fillRef idx="0">
            <a:schemeClr val="accent1"/>
          </a:fillRef>
          <a:effectRef idx="0">
            <a:schemeClr val="accent1"/>
          </a:effectRef>
          <a:fontRef idx="minor">
            <a:schemeClr val="tx1"/>
          </a:fontRef>
        </p:style>
      </p:cxnSp>
      <p:pic>
        <p:nvPicPr>
          <p:cNvPr id="8" name="Grafik 10" descr="ecologic_logo_strap_en_M.jpg"/>
          <p:cNvPicPr>
            <a:picLocks noChangeAspect="1"/>
          </p:cNvPicPr>
          <p:nvPr userDrawn="1"/>
        </p:nvPicPr>
        <p:blipFill>
          <a:blip r:embed="rId2" cstate="print"/>
          <a:srcRect/>
          <a:stretch>
            <a:fillRect/>
          </a:stretch>
        </p:blipFill>
        <p:spPr bwMode="auto">
          <a:xfrm>
            <a:off x="3665538" y="188913"/>
            <a:ext cx="5173662" cy="1727200"/>
          </a:xfrm>
          <a:prstGeom prst="rect">
            <a:avLst/>
          </a:prstGeom>
          <a:noFill/>
          <a:ln w="9525">
            <a:noFill/>
            <a:miter lim="800000"/>
            <a:headEnd/>
            <a:tailEnd/>
          </a:ln>
        </p:spPr>
      </p:pic>
      <p:sp>
        <p:nvSpPr>
          <p:cNvPr id="4" name="Datumsplatzhalter 3"/>
          <p:cNvSpPr>
            <a:spLocks noGrp="1"/>
          </p:cNvSpPr>
          <p:nvPr>
            <p:ph type="dt" sz="half" idx="10"/>
          </p:nvPr>
        </p:nvSpPr>
        <p:spPr/>
        <p:txBody>
          <a:bodyPr/>
          <a:lstStyle/>
          <a:p>
            <a:fld id="{F8C9BE77-E511-4631-8E84-79DFDEC656CB}" type="datetime1">
              <a:rPr lang="de-DE" smtClean="0"/>
              <a:pPr/>
              <a:t>18.10.2017</a:t>
            </a:fld>
            <a:endParaRPr lang="de-DE" dirty="0"/>
          </a:p>
        </p:txBody>
      </p:sp>
      <p:sp>
        <p:nvSpPr>
          <p:cNvPr id="5" name="Fußzeilenplatzhalter 4"/>
          <p:cNvSpPr>
            <a:spLocks noGrp="1"/>
          </p:cNvSpPr>
          <p:nvPr>
            <p:ph type="ftr" sz="quarter" idx="11"/>
          </p:nvPr>
        </p:nvSpPr>
        <p:spPr/>
        <p:txBody>
          <a:bodyPr/>
          <a:lstStyle/>
          <a:p>
            <a:r>
              <a:rPr lang="en-US" smtClean="0"/>
              <a:t>#Title of Presentation#</a:t>
            </a:r>
            <a:endParaRPr lang="de-DE" dirty="0"/>
          </a:p>
        </p:txBody>
      </p:sp>
      <p:sp>
        <p:nvSpPr>
          <p:cNvPr id="6" name="Foliennummernplatzhalter 5"/>
          <p:cNvSpPr>
            <a:spLocks noGrp="1"/>
          </p:cNvSpPr>
          <p:nvPr>
            <p:ph type="sldNum" sz="quarter" idx="12"/>
          </p:nvPr>
        </p:nvSpPr>
        <p:spPr/>
        <p:txBody>
          <a:bodyPr/>
          <a:lstStyle/>
          <a:p>
            <a:fld id="{8AA2B266-E4A9-4791-8346-B0BF8A0B9DB1}" type="slidenum">
              <a:rPr lang="de-DE" smtClean="0"/>
              <a:pPr/>
              <a:t>‹#›</a:t>
            </a:fld>
            <a:endParaRPr lang="de-DE" dirty="0"/>
          </a:p>
        </p:txBody>
      </p:sp>
    </p:spTree>
    <p:extLst>
      <p:ext uri="{BB962C8B-B14F-4D97-AF65-F5344CB8AC3E}">
        <p14:creationId xmlns="" xmlns:p14="http://schemas.microsoft.com/office/powerpoint/2010/main" val="35868018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hteck 8"/>
          <p:cNvSpPr/>
          <p:nvPr/>
        </p:nvSpPr>
        <p:spPr>
          <a:xfrm>
            <a:off x="0" y="6381328"/>
            <a:ext cx="9144000" cy="47667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 name="Titelplatzhalter 1"/>
          <p:cNvSpPr>
            <a:spLocks noGrp="1"/>
          </p:cNvSpPr>
          <p:nvPr>
            <p:ph type="title"/>
          </p:nvPr>
        </p:nvSpPr>
        <p:spPr>
          <a:xfrm>
            <a:off x="308671" y="1268760"/>
            <a:ext cx="8511802" cy="584775"/>
          </a:xfrm>
          <a:prstGeom prst="rect">
            <a:avLst/>
          </a:prstGeom>
        </p:spPr>
        <p:txBody>
          <a:bodyPr vert="horz" wrap="none" lIns="91440" tIns="45720" rIns="91440" bIns="45720" rtlCol="0" anchor="t" anchorCtr="0">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323528" y="1988840"/>
            <a:ext cx="8496944" cy="4137323"/>
          </a:xfrm>
          <a:prstGeom prst="rect">
            <a:avLst/>
          </a:prstGeom>
        </p:spPr>
        <p:txBody>
          <a:bodyPr vert="horz" lIns="91440" tIns="45720" rIns="91440" bIns="45720" rtlCol="0">
            <a:no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4" name="Datumsplatzhalter 3"/>
          <p:cNvSpPr>
            <a:spLocks noGrp="1"/>
          </p:cNvSpPr>
          <p:nvPr>
            <p:ph type="dt" sz="half" idx="2"/>
          </p:nvPr>
        </p:nvSpPr>
        <p:spPr>
          <a:xfrm>
            <a:off x="6732240" y="6448251"/>
            <a:ext cx="1440160" cy="365125"/>
          </a:xfrm>
          <a:prstGeom prst="rect">
            <a:avLst/>
          </a:prstGeom>
        </p:spPr>
        <p:txBody>
          <a:bodyPr vert="horz" lIns="91440" tIns="45720" rIns="91440" bIns="45720" rtlCol="0" anchor="ctr"/>
          <a:lstStyle>
            <a:lvl1pPr algn="l">
              <a:defRPr sz="1600" b="1">
                <a:solidFill>
                  <a:schemeClr val="bg1"/>
                </a:solidFill>
              </a:defRPr>
            </a:lvl1pPr>
          </a:lstStyle>
          <a:p>
            <a:fld id="{20C4BBD9-DCEA-4798-8B82-7B7856F9E906}" type="datetime1">
              <a:rPr lang="de-DE" smtClean="0"/>
              <a:pPr/>
              <a:t>18.10.2017</a:t>
            </a:fld>
            <a:endParaRPr lang="de-DE" dirty="0"/>
          </a:p>
        </p:txBody>
      </p:sp>
      <p:sp>
        <p:nvSpPr>
          <p:cNvPr id="5" name="Fußzeilenplatzhalter 4"/>
          <p:cNvSpPr>
            <a:spLocks noGrp="1"/>
          </p:cNvSpPr>
          <p:nvPr>
            <p:ph type="ftr" sz="quarter" idx="3"/>
          </p:nvPr>
        </p:nvSpPr>
        <p:spPr>
          <a:xfrm>
            <a:off x="323528" y="6448251"/>
            <a:ext cx="6264696" cy="365125"/>
          </a:xfrm>
          <a:prstGeom prst="rect">
            <a:avLst/>
          </a:prstGeom>
        </p:spPr>
        <p:txBody>
          <a:bodyPr vert="horz" wrap="none" lIns="91440" tIns="45720" rIns="91440" bIns="45720" rtlCol="0" anchor="ctr">
            <a:normAutofit/>
          </a:bodyPr>
          <a:lstStyle>
            <a:lvl1pPr algn="l">
              <a:defRPr sz="1600" b="1">
                <a:solidFill>
                  <a:schemeClr val="bg1"/>
                </a:solidFill>
              </a:defRPr>
            </a:lvl1pPr>
          </a:lstStyle>
          <a:p>
            <a:r>
              <a:rPr lang="en-US" smtClean="0"/>
              <a:t>#Title of Presentation#</a:t>
            </a:r>
            <a:endParaRPr lang="de-DE" dirty="0"/>
          </a:p>
        </p:txBody>
      </p:sp>
      <p:sp>
        <p:nvSpPr>
          <p:cNvPr id="6" name="Foliennummernplatzhalter 5"/>
          <p:cNvSpPr>
            <a:spLocks noGrp="1"/>
          </p:cNvSpPr>
          <p:nvPr>
            <p:ph type="sldNum" sz="quarter" idx="4"/>
          </p:nvPr>
        </p:nvSpPr>
        <p:spPr>
          <a:xfrm>
            <a:off x="8172400" y="6448251"/>
            <a:ext cx="648072" cy="365125"/>
          </a:xfrm>
          <a:prstGeom prst="rect">
            <a:avLst/>
          </a:prstGeom>
        </p:spPr>
        <p:txBody>
          <a:bodyPr vert="horz" lIns="91440" tIns="45720" rIns="91440" bIns="45720" rtlCol="0" anchor="ctr"/>
          <a:lstStyle>
            <a:lvl1pPr algn="r">
              <a:defRPr sz="1600" b="1">
                <a:solidFill>
                  <a:schemeClr val="bg1"/>
                </a:solidFill>
              </a:defRPr>
            </a:lvl1pPr>
          </a:lstStyle>
          <a:p>
            <a:fld id="{8AA2B266-E4A9-4791-8346-B0BF8A0B9DB1}" type="slidenum">
              <a:rPr lang="de-DE" smtClean="0"/>
              <a:pPr/>
              <a:t>‹#›</a:t>
            </a:fld>
            <a:endParaRPr lang="de-DE" dirty="0"/>
          </a:p>
        </p:txBody>
      </p:sp>
      <p:pic>
        <p:nvPicPr>
          <p:cNvPr id="7" name="Grafik 6" descr="ecologic-logo-M.jpg"/>
          <p:cNvPicPr>
            <a:picLocks noChangeAspect="1"/>
          </p:cNvPicPr>
          <p:nvPr/>
        </p:nvPicPr>
        <p:blipFill>
          <a:blip r:embed="rId8" cstate="print"/>
          <a:stretch>
            <a:fillRect/>
          </a:stretch>
        </p:blipFill>
        <p:spPr>
          <a:xfrm>
            <a:off x="7937903" y="253529"/>
            <a:ext cx="810810" cy="720000"/>
          </a:xfrm>
          <a:prstGeom prst="rect">
            <a:avLst/>
          </a:prstGeom>
        </p:spPr>
      </p:pic>
      <p:sp>
        <p:nvSpPr>
          <p:cNvPr id="8" name="Textfeld 7"/>
          <p:cNvSpPr txBox="1"/>
          <p:nvPr/>
        </p:nvSpPr>
        <p:spPr>
          <a:xfrm>
            <a:off x="323528" y="260350"/>
            <a:ext cx="3528392" cy="738664"/>
          </a:xfrm>
          <a:prstGeom prst="rect">
            <a:avLst/>
          </a:prstGeom>
          <a:noFill/>
        </p:spPr>
        <p:txBody>
          <a:bodyPr wrap="square" rtlCol="0">
            <a:spAutoFit/>
          </a:bodyPr>
          <a:lstStyle/>
          <a:p>
            <a:pPr marL="0" marR="0" indent="0" algn="l" defTabSz="914400" rtl="0" eaLnBrk="1" fontAlgn="auto" latinLnBrk="0" hangingPunct="1">
              <a:lnSpc>
                <a:spcPct val="100000"/>
              </a:lnSpc>
              <a:spcBef>
                <a:spcPts val="1200"/>
              </a:spcBef>
              <a:spcAft>
                <a:spcPts val="0"/>
              </a:spcAft>
              <a:buClrTx/>
              <a:buSzTx/>
              <a:buFontTx/>
              <a:buNone/>
              <a:tabLst/>
              <a:defRPr/>
            </a:pPr>
            <a:r>
              <a:rPr lang="de-DE" sz="1800" b="1" dirty="0" smtClean="0">
                <a:solidFill>
                  <a:schemeClr val="bg2"/>
                </a:solidFill>
                <a:latin typeface="+mn-lt"/>
                <a:cs typeface="Arial" pitchFamily="34" charset="0"/>
              </a:rPr>
              <a:t>Ecologic</a:t>
            </a:r>
            <a:r>
              <a:rPr lang="de-DE" sz="1800" b="1" baseline="0" dirty="0" smtClean="0">
                <a:solidFill>
                  <a:schemeClr val="bg2"/>
                </a:solidFill>
                <a:latin typeface="+mn-lt"/>
                <a:cs typeface="Arial" pitchFamily="34" charset="0"/>
              </a:rPr>
              <a:t> Institute</a:t>
            </a:r>
          </a:p>
          <a:p>
            <a:pPr>
              <a:spcBef>
                <a:spcPts val="1200"/>
              </a:spcBef>
            </a:pPr>
            <a:r>
              <a:rPr lang="de-DE" sz="1400" b="1" dirty="0" smtClean="0">
                <a:solidFill>
                  <a:schemeClr val="bg2"/>
                </a:solidFill>
              </a:rPr>
              <a:t>ecologic.eu</a:t>
            </a:r>
          </a:p>
        </p:txBody>
      </p:sp>
    </p:spTree>
    <p:extLst>
      <p:ext uri="{BB962C8B-B14F-4D97-AF65-F5344CB8AC3E}">
        <p14:creationId xmlns="" xmlns:p14="http://schemas.microsoft.com/office/powerpoint/2010/main" val="3633051003"/>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0" r:id="rId3"/>
    <p:sldLayoutId id="2147483655" r:id="rId4"/>
    <p:sldLayoutId id="2147483652" r:id="rId5"/>
    <p:sldLayoutId id="2147483653" r:id="rId6"/>
  </p:sldLayoutIdLst>
  <p:timing>
    <p:tnLst>
      <p:par>
        <p:cTn id="1" dur="indefinite" restart="never" nodeType="tmRoot"/>
      </p:par>
    </p:tnLst>
  </p:timing>
  <p:hf hdr="0" dt="0"/>
  <p:txStyles>
    <p:titleStyle>
      <a:lvl1pPr algn="l" defTabSz="914400" rtl="0" eaLnBrk="1" latinLnBrk="0" hangingPunct="1">
        <a:spcBef>
          <a:spcPct val="0"/>
        </a:spcBef>
        <a:buNone/>
        <a:defRPr sz="3200" b="1" kern="1200">
          <a:solidFill>
            <a:schemeClr val="tx2"/>
          </a:solidFill>
          <a:latin typeface="+mj-lt"/>
          <a:ea typeface="+mj-ea"/>
          <a:cs typeface="+mj-cs"/>
        </a:defRPr>
      </a:lvl1pPr>
    </p:titleStyle>
    <p:bodyStyle>
      <a:lvl1pPr marL="0" indent="0" algn="l" defTabSz="914400" rtl="0" eaLnBrk="1" latinLnBrk="0" hangingPunct="1">
        <a:lnSpc>
          <a:spcPct val="114000"/>
        </a:lnSpc>
        <a:spcBef>
          <a:spcPts val="1200"/>
        </a:spcBef>
        <a:buClr>
          <a:schemeClr val="tx2"/>
        </a:buClr>
        <a:buFont typeface="MS Gothic" panose="020B0609070205080204" pitchFamily="49" charset="-128"/>
        <a:buNone/>
        <a:defRPr sz="2400" b="1" kern="1200">
          <a:solidFill>
            <a:schemeClr val="tx1"/>
          </a:solidFill>
          <a:latin typeface="+mn-lt"/>
          <a:ea typeface="+mn-ea"/>
          <a:cs typeface="+mn-cs"/>
        </a:defRPr>
      </a:lvl1pPr>
      <a:lvl2pPr marL="628650" indent="-360000" algn="l" defTabSz="914400" rtl="0" eaLnBrk="1" latinLnBrk="0" hangingPunct="1">
        <a:lnSpc>
          <a:spcPct val="114000"/>
        </a:lnSpc>
        <a:spcBef>
          <a:spcPts val="600"/>
        </a:spcBef>
        <a:buClr>
          <a:schemeClr val="tx2"/>
        </a:buClr>
        <a:buFont typeface="Webdings" panose="05030102010509060703" pitchFamily="18" charset="2"/>
        <a:buChar char="4"/>
        <a:defRPr sz="2400" kern="1200">
          <a:solidFill>
            <a:schemeClr val="tx1"/>
          </a:solidFill>
          <a:latin typeface="+mn-lt"/>
          <a:ea typeface="+mn-ea"/>
          <a:cs typeface="+mn-cs"/>
          <a:sym typeface="Webdings"/>
        </a:defRPr>
      </a:lvl2pPr>
      <a:lvl3pPr marL="1258888" indent="-268288" algn="l" defTabSz="914400" rtl="0" eaLnBrk="1" latinLnBrk="0" hangingPunct="1">
        <a:lnSpc>
          <a:spcPct val="114000"/>
        </a:lnSpc>
        <a:spcBef>
          <a:spcPts val="600"/>
        </a:spcBef>
        <a:buClr>
          <a:schemeClr val="tx2"/>
        </a:buClr>
        <a:buSzPct val="100000"/>
        <a:buFont typeface="Wingdings" panose="05000000000000000000" pitchFamily="2" charset="2"/>
        <a:buChar char="§"/>
        <a:defRPr sz="2000" kern="1200">
          <a:solidFill>
            <a:schemeClr val="tx1"/>
          </a:solidFill>
          <a:latin typeface="+mn-lt"/>
          <a:ea typeface="+mn-ea"/>
          <a:cs typeface="+mn-cs"/>
        </a:defRPr>
      </a:lvl3pPr>
      <a:lvl4pPr marL="1885950" indent="-266700" algn="l" defTabSz="914400" rtl="0" eaLnBrk="1" latinLnBrk="0" hangingPunct="1">
        <a:lnSpc>
          <a:spcPct val="114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2519363" indent="-280988" algn="l" defTabSz="914400" rtl="0" eaLnBrk="1" latinLnBrk="0" hangingPunct="1">
        <a:lnSpc>
          <a:spcPct val="114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5pPr>
      <a:lvl6pPr marL="2867025" indent="-352425" algn="l" defTabSz="914400" rtl="0" eaLnBrk="1" latinLnBrk="0" hangingPunct="1">
        <a:lnSpc>
          <a:spcPct val="114000"/>
        </a:lnSpc>
        <a:spcBef>
          <a:spcPts val="0"/>
        </a:spcBef>
        <a:buClr>
          <a:schemeClr val="tx2"/>
        </a:buClr>
        <a:buFont typeface="Arial" panose="020B0604020202020204" pitchFamily="34" charset="0"/>
        <a:buChar char="•"/>
        <a:defRPr sz="1800" kern="1200">
          <a:solidFill>
            <a:schemeClr val="tx1"/>
          </a:solidFill>
          <a:latin typeface="+mn-lt"/>
          <a:ea typeface="+mn-ea"/>
          <a:cs typeface="+mn-cs"/>
        </a:defRPr>
      </a:lvl6pPr>
      <a:lvl7pPr marL="3228975" indent="-361950" algn="l" defTabSz="914400" rtl="0" eaLnBrk="1" latinLnBrk="0" hangingPunct="1">
        <a:lnSpc>
          <a:spcPct val="114000"/>
        </a:lnSpc>
        <a:spcBef>
          <a:spcPts val="0"/>
        </a:spcBef>
        <a:buClr>
          <a:schemeClr val="tx2"/>
        </a:buClr>
        <a:buFont typeface="Arial" panose="020B0604020202020204" pitchFamily="34" charset="0"/>
        <a:buChar char="•"/>
        <a:defRPr sz="1800" kern="1200">
          <a:solidFill>
            <a:schemeClr val="tx1"/>
          </a:solidFill>
          <a:latin typeface="+mn-lt"/>
          <a:ea typeface="+mn-ea"/>
          <a:cs typeface="+mn-cs"/>
        </a:defRPr>
      </a:lvl7pPr>
      <a:lvl8pPr marL="3590925" indent="-361950" algn="l" defTabSz="914400" rtl="0" eaLnBrk="1" latinLnBrk="0" hangingPunct="1">
        <a:lnSpc>
          <a:spcPct val="114000"/>
        </a:lnSpc>
        <a:spcBef>
          <a:spcPts val="0"/>
        </a:spcBef>
        <a:buClr>
          <a:schemeClr val="tx2"/>
        </a:buClr>
        <a:buFont typeface="Arial" panose="020B0604020202020204" pitchFamily="34" charset="0"/>
        <a:buChar char="•"/>
        <a:defRPr sz="1800" kern="1200">
          <a:solidFill>
            <a:schemeClr val="tx1"/>
          </a:solidFill>
          <a:latin typeface="+mn-lt"/>
          <a:ea typeface="+mn-ea"/>
          <a:cs typeface="+mn-cs"/>
        </a:defRPr>
      </a:lvl8pPr>
      <a:lvl9pPr marL="3943350" indent="-352425" algn="l" defTabSz="914400" rtl="0" eaLnBrk="1" latinLnBrk="0" hangingPunct="1">
        <a:lnSpc>
          <a:spcPct val="114000"/>
        </a:lnSpc>
        <a:spcBef>
          <a:spcPts val="0"/>
        </a:spcBef>
        <a:buClr>
          <a:schemeClr val="tx2"/>
        </a:buClr>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mailto:martin.hirschnitz-garbers@ecologic.eu" TargetMode="External"/><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mailto:ullrich.lorenz@uba.de" TargetMode="External"/><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Policy mixing for sustainable resource use</a:t>
            </a:r>
            <a:endParaRPr lang="de-DE" dirty="0"/>
          </a:p>
        </p:txBody>
      </p:sp>
      <p:sp>
        <p:nvSpPr>
          <p:cNvPr id="8" name="Untertitel 7"/>
          <p:cNvSpPr>
            <a:spLocks noGrp="1"/>
          </p:cNvSpPr>
          <p:nvPr>
            <p:ph type="subTitle" idx="1"/>
          </p:nvPr>
        </p:nvSpPr>
        <p:spPr/>
        <p:txBody>
          <a:bodyPr/>
          <a:lstStyle/>
          <a:p>
            <a:r>
              <a:rPr lang="en-US" dirty="0" smtClean="0"/>
              <a:t>Conceptual reflections from participatory policy mix design and scientific assessment</a:t>
            </a:r>
            <a:endParaRPr lang="en-GB" dirty="0"/>
          </a:p>
        </p:txBody>
      </p:sp>
      <p:sp>
        <p:nvSpPr>
          <p:cNvPr id="9" name="Textplatzhalter 8"/>
          <p:cNvSpPr>
            <a:spLocks noGrp="1"/>
          </p:cNvSpPr>
          <p:nvPr>
            <p:ph type="body" sz="quarter" idx="10"/>
          </p:nvPr>
        </p:nvSpPr>
        <p:spPr/>
        <p:txBody>
          <a:bodyPr/>
          <a:lstStyle/>
          <a:p>
            <a:r>
              <a:rPr lang="en-GB" sz="1600" u="sng" dirty="0" smtClean="0"/>
              <a:t>Dr. Martin </a:t>
            </a:r>
            <a:r>
              <a:rPr lang="en-GB" sz="1600" u="sng" dirty="0" err="1" smtClean="0"/>
              <a:t>Hirschnitz-Garbers</a:t>
            </a:r>
            <a:r>
              <a:rPr lang="en-GB" sz="1600" u="sng" dirty="0" smtClean="0"/>
              <a:t>*</a:t>
            </a:r>
            <a:r>
              <a:rPr lang="en-GB" sz="1600" b="0" dirty="0" smtClean="0"/>
              <a:t> </a:t>
            </a:r>
            <a:r>
              <a:rPr lang="en-GB" sz="1600" dirty="0" smtClean="0"/>
              <a:t>and </a:t>
            </a:r>
            <a:r>
              <a:rPr lang="en-GB" sz="1600" dirty="0" err="1" smtClean="0"/>
              <a:t>Ullrich</a:t>
            </a:r>
            <a:r>
              <a:rPr lang="en-GB" sz="1600" dirty="0" smtClean="0"/>
              <a:t> Lorenz**</a:t>
            </a:r>
          </a:p>
          <a:p>
            <a:r>
              <a:rPr lang="en-US" sz="1600" dirty="0" smtClean="0"/>
              <a:t>* Ecologic Institute, Berlin, Germany, </a:t>
            </a:r>
            <a:r>
              <a:rPr lang="en-US" sz="1600" dirty="0" smtClean="0">
                <a:hlinkClick r:id="rId3"/>
              </a:rPr>
              <a:t>martin.hirschnitz-garbers@ecologic.eu</a:t>
            </a:r>
            <a:endParaRPr lang="en-US" sz="1600" dirty="0" smtClean="0"/>
          </a:p>
          <a:p>
            <a:r>
              <a:rPr lang="en-US" sz="1600" dirty="0" smtClean="0"/>
              <a:t>** German Environment Agency, Dessau, Germany, </a:t>
            </a:r>
            <a:r>
              <a:rPr lang="en-US" sz="1600" dirty="0" smtClean="0">
                <a:hlinkClick r:id="rId4"/>
              </a:rPr>
              <a:t>ullrich.lorenz@uba.de</a:t>
            </a:r>
            <a:endParaRPr lang="en-GB" sz="1600" dirty="0"/>
          </a:p>
        </p:txBody>
      </p:sp>
      <p:pic>
        <p:nvPicPr>
          <p:cNvPr id="5" name="Picture 2" descr="S:\GWS\5_GWS Vorlagen CorporateDesign\GWS Logo\JPG\GWS_Logo_neutral_4c_ohneClaim.jpg"/>
          <p:cNvPicPr>
            <a:picLocks noChangeAspect="1" noChangeArrowheads="1"/>
          </p:cNvPicPr>
          <p:nvPr/>
        </p:nvPicPr>
        <p:blipFill>
          <a:blip r:embed="rId5" cstate="print"/>
          <a:srcRect/>
          <a:stretch>
            <a:fillRect/>
          </a:stretch>
        </p:blipFill>
        <p:spPr bwMode="auto">
          <a:xfrm>
            <a:off x="395536" y="548184"/>
            <a:ext cx="903600" cy="519921"/>
          </a:xfrm>
          <a:prstGeom prst="rect">
            <a:avLst/>
          </a:prstGeom>
          <a:noFill/>
        </p:spPr>
      </p:pic>
      <p:pic>
        <p:nvPicPr>
          <p:cNvPr id="6" name="Grafik 8"/>
          <p:cNvPicPr/>
          <p:nvPr/>
        </p:nvPicPr>
        <p:blipFill>
          <a:blip r:embed="rId6" cstate="print"/>
          <a:srcRect/>
          <a:stretch>
            <a:fillRect/>
          </a:stretch>
        </p:blipFill>
        <p:spPr bwMode="auto">
          <a:xfrm>
            <a:off x="2805239" y="585031"/>
            <a:ext cx="902665" cy="446227"/>
          </a:xfrm>
          <a:prstGeom prst="rect">
            <a:avLst/>
          </a:prstGeom>
          <a:noFill/>
          <a:ln w="9525">
            <a:noFill/>
            <a:miter lim="800000"/>
            <a:headEnd/>
            <a:tailEnd/>
          </a:ln>
        </p:spPr>
      </p:pic>
      <p:pic>
        <p:nvPicPr>
          <p:cNvPr id="10" name="Picture 9" descr="Macintosh HD:Users:haralds:Brev:2005:LUlogo.pdf"/>
          <p:cNvPicPr/>
          <p:nvPr/>
        </p:nvPicPr>
        <p:blipFill>
          <a:blip r:embed="rId7" cstate="print"/>
          <a:srcRect/>
          <a:stretch>
            <a:fillRect/>
          </a:stretch>
        </p:blipFill>
        <p:spPr bwMode="auto">
          <a:xfrm>
            <a:off x="1675455" y="332656"/>
            <a:ext cx="753466" cy="950976"/>
          </a:xfrm>
          <a:prstGeom prst="rect">
            <a:avLst/>
          </a:prstGeom>
          <a:noFill/>
          <a:ln w="9525">
            <a:noFill/>
            <a:miter lim="800000"/>
            <a:headEnd/>
            <a:tailEnd/>
          </a:ln>
        </p:spPr>
      </p:pic>
      <p:sp>
        <p:nvSpPr>
          <p:cNvPr id="11" name="Fußzeilenplatzhalter 3"/>
          <p:cNvSpPr txBox="1">
            <a:spLocks/>
          </p:cNvSpPr>
          <p:nvPr/>
        </p:nvSpPr>
        <p:spPr>
          <a:xfrm>
            <a:off x="35496" y="6453336"/>
            <a:ext cx="6768752" cy="432048"/>
          </a:xfrm>
          <a:prstGeom prst="rect">
            <a:avLst/>
          </a:prstGeom>
        </p:spPr>
        <p:txBody>
          <a:bodyPr>
            <a:normAutofit fontScale="62500" lnSpcReduction="20000"/>
          </a:bodyPr>
          <a:lstStyle/>
          <a:p>
            <a:pPr lvl="0"/>
            <a:r>
              <a:rPr kumimoji="0" lang="en-US" sz="1800" b="1" i="0" u="none" strike="noStrike" kern="1200" cap="none" spc="0" normalizeH="0" baseline="0" noProof="0" dirty="0" smtClean="0">
                <a:ln>
                  <a:noFill/>
                </a:ln>
                <a:solidFill>
                  <a:schemeClr val="bg1"/>
                </a:solidFill>
                <a:effectLst/>
                <a:uLnTx/>
                <a:uFillTx/>
                <a:latin typeface="+mn-lt"/>
                <a:ea typeface="+mn-ea"/>
                <a:cs typeface="+mn-cs"/>
              </a:rPr>
              <a:t>“Models, Potentials and Long-Term Scenarios for Resource Efficiency (</a:t>
            </a:r>
            <a:r>
              <a:rPr kumimoji="0" lang="en-US" sz="1800" b="1" i="0" u="none" strike="noStrike" kern="1200" cap="none" spc="0" normalizeH="0" baseline="0" noProof="0" dirty="0" err="1" smtClean="0">
                <a:ln>
                  <a:noFill/>
                </a:ln>
                <a:solidFill>
                  <a:schemeClr val="bg1"/>
                </a:solidFill>
                <a:effectLst/>
                <a:uLnTx/>
                <a:uFillTx/>
                <a:latin typeface="+mn-lt"/>
                <a:ea typeface="+mn-ea"/>
                <a:cs typeface="+mn-cs"/>
              </a:rPr>
              <a:t>SimRess</a:t>
            </a:r>
            <a:r>
              <a:rPr lang="en-US" b="1" dirty="0" smtClean="0">
                <a:solidFill>
                  <a:schemeClr val="bg1"/>
                </a:solidFill>
              </a:rPr>
              <a:t>)” – supported</a:t>
            </a:r>
          </a:p>
          <a:p>
            <a:pPr lvl="0">
              <a:lnSpc>
                <a:spcPct val="120000"/>
              </a:lnSpc>
            </a:pPr>
            <a:r>
              <a:rPr lang="en-US" b="1" dirty="0" smtClean="0">
                <a:solidFill>
                  <a:schemeClr val="bg1"/>
                </a:solidFill>
              </a:rPr>
              <a:t>under the German Environment Agency’s UFOPLAN </a:t>
            </a:r>
            <a:r>
              <a:rPr lang="en-US" b="1" dirty="0" err="1" smtClean="0">
                <a:solidFill>
                  <a:schemeClr val="bg1"/>
                </a:solidFill>
              </a:rPr>
              <a:t>programme</a:t>
            </a:r>
            <a:r>
              <a:rPr lang="en-US" b="1" dirty="0" smtClean="0">
                <a:solidFill>
                  <a:schemeClr val="bg1"/>
                </a:solidFill>
              </a:rPr>
              <a:t>. (FKZ 3712 93 102)</a:t>
            </a:r>
            <a:endParaRPr kumimoji="0" lang="en-US" sz="1800" b="1" i="0" u="none" strike="noStrike" kern="1200" cap="none" spc="0" normalizeH="0" baseline="0" noProof="0" dirty="0" smtClean="0">
              <a:ln>
                <a:noFill/>
              </a:ln>
              <a:solidFill>
                <a:schemeClr val="bg1"/>
              </a:solidFill>
              <a:effectLst/>
              <a:uLnTx/>
              <a:uFillTx/>
              <a:latin typeface="+mn-lt"/>
              <a:ea typeface="+mn-ea"/>
              <a:cs typeface="+mn-cs"/>
            </a:endParaRPr>
          </a:p>
        </p:txBody>
      </p:sp>
      <p:pic>
        <p:nvPicPr>
          <p:cNvPr id="13" name="Picture 12"/>
          <p:cNvPicPr/>
          <p:nvPr/>
        </p:nvPicPr>
        <p:blipFill>
          <a:blip r:embed="rId8" cstate="print"/>
          <a:srcRect/>
          <a:stretch>
            <a:fillRect/>
          </a:stretch>
        </p:blipFill>
        <p:spPr bwMode="auto">
          <a:xfrm>
            <a:off x="6625927" y="6342459"/>
            <a:ext cx="1114425" cy="542925"/>
          </a:xfrm>
          <a:prstGeom prst="rect">
            <a:avLst/>
          </a:prstGeom>
          <a:noFill/>
          <a:ln w="9525">
            <a:noFill/>
            <a:miter lim="800000"/>
            <a:headEnd/>
            <a:tailEnd/>
          </a:ln>
        </p:spPr>
      </p:pic>
      <p:pic>
        <p:nvPicPr>
          <p:cNvPr id="14" name="Bild 8"/>
          <p:cNvPicPr/>
          <p:nvPr/>
        </p:nvPicPr>
        <p:blipFill>
          <a:blip r:embed="rId9" cstate="print"/>
          <a:srcRect r="12473" b="16435"/>
          <a:stretch>
            <a:fillRect/>
          </a:stretch>
        </p:blipFill>
        <p:spPr bwMode="auto">
          <a:xfrm>
            <a:off x="7800975" y="6220063"/>
            <a:ext cx="1343025" cy="637937"/>
          </a:xfrm>
          <a:prstGeom prst="rect">
            <a:avLst/>
          </a:prstGeom>
          <a:noFill/>
          <a:ln w="9525">
            <a:noFill/>
            <a:miter lim="800000"/>
            <a:headEnd/>
            <a:tailEnd/>
          </a:ln>
        </p:spPr>
      </p:pic>
    </p:spTree>
    <p:extLst>
      <p:ext uri="{BB962C8B-B14F-4D97-AF65-F5344CB8AC3E}">
        <p14:creationId xmlns="" xmlns:p14="http://schemas.microsoft.com/office/powerpoint/2010/main" val="2058989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268760"/>
            <a:ext cx="9144000" cy="584775"/>
          </a:xfrm>
        </p:spPr>
        <p:txBody>
          <a:bodyPr/>
          <a:lstStyle/>
          <a:p>
            <a:r>
              <a:rPr lang="en-GB" sz="2800" dirty="0" smtClean="0"/>
              <a:t>Policy mixing in resource policy – promise or misfit?</a:t>
            </a:r>
            <a:endParaRPr lang="en-GB" sz="2800" dirty="0"/>
          </a:p>
        </p:txBody>
      </p:sp>
      <p:sp>
        <p:nvSpPr>
          <p:cNvPr id="3" name="Inhaltsplatzhalter 2"/>
          <p:cNvSpPr>
            <a:spLocks noGrp="1"/>
          </p:cNvSpPr>
          <p:nvPr>
            <p:ph idx="1"/>
          </p:nvPr>
        </p:nvSpPr>
        <p:spPr/>
        <p:txBody>
          <a:bodyPr/>
          <a:lstStyle/>
          <a:p>
            <a:pPr lvl="0"/>
            <a:r>
              <a:rPr lang="en-GB" dirty="0" smtClean="0"/>
              <a:t>Resource use trends – global and national – indicate the need to tackle complex economic and behaviour patterns</a:t>
            </a:r>
          </a:p>
          <a:p>
            <a:pPr lvl="1"/>
            <a:r>
              <a:rPr lang="en-GB" dirty="0" smtClean="0"/>
              <a:t>Could the concept of policy </a:t>
            </a:r>
            <a:br>
              <a:rPr lang="en-GB" dirty="0" smtClean="0"/>
            </a:br>
            <a:r>
              <a:rPr lang="en-GB" dirty="0" smtClean="0"/>
              <a:t>mixing provide a solution?</a:t>
            </a:r>
          </a:p>
          <a:p>
            <a:pPr lvl="1"/>
            <a:r>
              <a:rPr lang="en-GB" dirty="0" smtClean="0"/>
              <a:t>How to design and how to </a:t>
            </a:r>
            <a:br>
              <a:rPr lang="en-GB" dirty="0" smtClean="0"/>
            </a:br>
            <a:r>
              <a:rPr lang="en-GB" dirty="0" smtClean="0"/>
              <a:t>assess policy mixes?</a:t>
            </a:r>
          </a:p>
          <a:p>
            <a:pPr lvl="1"/>
            <a:r>
              <a:rPr lang="en-GB" dirty="0" smtClean="0"/>
              <a:t>What are lessons learnt in a </a:t>
            </a:r>
            <a:br>
              <a:rPr lang="en-GB" dirty="0" smtClean="0"/>
            </a:br>
            <a:r>
              <a:rPr lang="en-GB" dirty="0" smtClean="0"/>
              <a:t>research project context?</a:t>
            </a:r>
            <a:endParaRPr lang="en-GB" dirty="0"/>
          </a:p>
        </p:txBody>
      </p:sp>
      <p:sp>
        <p:nvSpPr>
          <p:cNvPr id="6" name="Fußzeilenplatzhalter 5"/>
          <p:cNvSpPr>
            <a:spLocks noGrp="1"/>
          </p:cNvSpPr>
          <p:nvPr>
            <p:ph type="ftr" sz="quarter" idx="11"/>
          </p:nvPr>
        </p:nvSpPr>
        <p:spPr/>
        <p:txBody>
          <a:bodyPr/>
          <a:lstStyle/>
          <a:p>
            <a:r>
              <a:rPr lang="en-US" dirty="0" smtClean="0"/>
              <a:t>Policy mixing for sustainable resource use</a:t>
            </a:r>
            <a:endParaRPr lang="de-DE" dirty="0"/>
          </a:p>
        </p:txBody>
      </p:sp>
      <p:sp>
        <p:nvSpPr>
          <p:cNvPr id="8" name="Foliennummernplatzhalter 7"/>
          <p:cNvSpPr>
            <a:spLocks noGrp="1"/>
          </p:cNvSpPr>
          <p:nvPr>
            <p:ph type="sldNum" sz="quarter" idx="12"/>
          </p:nvPr>
        </p:nvSpPr>
        <p:spPr/>
        <p:txBody>
          <a:bodyPr/>
          <a:lstStyle/>
          <a:p>
            <a:fld id="{8AA2B266-E4A9-4791-8346-B0BF8A0B9DB1}" type="slidenum">
              <a:rPr lang="de-DE" smtClean="0"/>
              <a:pPr/>
              <a:t>2</a:t>
            </a:fld>
            <a:endParaRPr lang="de-DE"/>
          </a:p>
        </p:txBody>
      </p:sp>
      <p:pic>
        <p:nvPicPr>
          <p:cNvPr id="1026" name="Picture 2"/>
          <p:cNvPicPr>
            <a:picLocks noChangeAspect="1" noChangeArrowheads="1"/>
          </p:cNvPicPr>
          <p:nvPr/>
        </p:nvPicPr>
        <p:blipFill>
          <a:blip r:embed="rId3" cstate="print"/>
          <a:srcRect/>
          <a:stretch>
            <a:fillRect/>
          </a:stretch>
        </p:blipFill>
        <p:spPr bwMode="auto">
          <a:xfrm>
            <a:off x="5004048" y="2924944"/>
            <a:ext cx="3600000" cy="2870046"/>
          </a:xfrm>
          <a:prstGeom prst="rect">
            <a:avLst/>
          </a:prstGeom>
          <a:noFill/>
          <a:ln w="9525">
            <a:noFill/>
            <a:miter lim="800000"/>
            <a:headEnd/>
            <a:tailEnd/>
          </a:ln>
        </p:spPr>
      </p:pic>
      <p:sp>
        <p:nvSpPr>
          <p:cNvPr id="7" name="Fußzeilenplatzhalter 5"/>
          <p:cNvSpPr txBox="1">
            <a:spLocks/>
          </p:cNvSpPr>
          <p:nvPr/>
        </p:nvSpPr>
        <p:spPr>
          <a:xfrm>
            <a:off x="5724128" y="5805264"/>
            <a:ext cx="2880320" cy="360040"/>
          </a:xfrm>
          <a:prstGeom prst="rect">
            <a:avLst/>
          </a:prstGeom>
        </p:spPr>
        <p:txBody>
          <a:bodyPr vert="horz" wrap="none" lIns="91440" tIns="45720" rIns="91440" bIns="4572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1" u="none" strike="noStrike" kern="1200" cap="none" spc="0" normalizeH="0" baseline="0" noProof="0" dirty="0" smtClean="0">
                <a:ln>
                  <a:noFill/>
                </a:ln>
                <a:effectLst/>
                <a:uLnTx/>
                <a:uFillTx/>
                <a:latin typeface="+mn-lt"/>
                <a:ea typeface="+mn-ea"/>
                <a:cs typeface="+mn-cs"/>
              </a:rPr>
              <a:t>Source: UNEP 2017, p. 58</a:t>
            </a:r>
            <a:endParaRPr kumimoji="0" lang="de-DE" sz="1400" i="1" u="none" strike="noStrike" kern="1200" cap="none" spc="0" normalizeH="0" baseline="0" noProof="0" dirty="0">
              <a:ln>
                <a:noFill/>
              </a:ln>
              <a:effectLst/>
              <a:uLnTx/>
              <a:uFillTx/>
              <a:latin typeface="+mn-lt"/>
              <a:ea typeface="+mn-ea"/>
              <a:cs typeface="+mn-cs"/>
            </a:endParaRPr>
          </a:p>
        </p:txBody>
      </p:sp>
    </p:spTree>
    <p:extLst>
      <p:ext uri="{BB962C8B-B14F-4D97-AF65-F5344CB8AC3E}">
        <p14:creationId xmlns="" xmlns:p14="http://schemas.microsoft.com/office/powerpoint/2010/main" val="4251155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g9_HeuristicFramework_PolicyMixing.bmp"/>
          <p:cNvPicPr>
            <a:picLocks noChangeAspect="1"/>
          </p:cNvPicPr>
          <p:nvPr/>
        </p:nvPicPr>
        <p:blipFill>
          <a:blip r:embed="rId3" cstate="print"/>
          <a:stretch>
            <a:fillRect/>
          </a:stretch>
        </p:blipFill>
        <p:spPr>
          <a:xfrm>
            <a:off x="3780512" y="1772816"/>
            <a:ext cx="5400000" cy="3213106"/>
          </a:xfrm>
          <a:prstGeom prst="rect">
            <a:avLst/>
          </a:prstGeom>
        </p:spPr>
      </p:pic>
      <p:sp>
        <p:nvSpPr>
          <p:cNvPr id="2" name="Titel 1"/>
          <p:cNvSpPr>
            <a:spLocks noGrp="1"/>
          </p:cNvSpPr>
          <p:nvPr>
            <p:ph type="title"/>
          </p:nvPr>
        </p:nvSpPr>
        <p:spPr/>
        <p:txBody>
          <a:bodyPr/>
          <a:lstStyle/>
          <a:p>
            <a:r>
              <a:rPr lang="en-US" sz="2800" dirty="0" smtClean="0"/>
              <a:t>The concept of policy mixing as a solution?</a:t>
            </a:r>
          </a:p>
        </p:txBody>
      </p:sp>
      <p:sp>
        <p:nvSpPr>
          <p:cNvPr id="3" name="Inhaltsplatzhalter 2"/>
          <p:cNvSpPr>
            <a:spLocks noGrp="1"/>
          </p:cNvSpPr>
          <p:nvPr>
            <p:ph idx="1"/>
          </p:nvPr>
        </p:nvSpPr>
        <p:spPr>
          <a:xfrm>
            <a:off x="35496" y="1988840"/>
            <a:ext cx="8712968" cy="4137323"/>
          </a:xfrm>
        </p:spPr>
        <p:txBody>
          <a:bodyPr/>
          <a:lstStyle/>
          <a:p>
            <a:pPr lvl="0"/>
            <a:r>
              <a:rPr lang="en-GB" dirty="0" smtClean="0"/>
              <a:t>What is policy mixing?</a:t>
            </a:r>
          </a:p>
          <a:p>
            <a:pPr lvl="1"/>
            <a:r>
              <a:rPr lang="en-GB" sz="2000" dirty="0" smtClean="0"/>
              <a:t>Policy making 2.0/…?</a:t>
            </a:r>
          </a:p>
          <a:p>
            <a:pPr lvl="1"/>
            <a:r>
              <a:rPr lang="en-US" sz="2000" dirty="0" smtClean="0"/>
              <a:t>Old wine in new skins?</a:t>
            </a:r>
          </a:p>
          <a:p>
            <a:pPr lvl="1"/>
            <a:r>
              <a:rPr lang="en-US" sz="2000" dirty="0" smtClean="0"/>
              <a:t>≠ Policy layering</a:t>
            </a:r>
          </a:p>
          <a:p>
            <a:pPr lvl="1"/>
            <a:r>
              <a:rPr lang="en-US" sz="2000" dirty="0" smtClean="0"/>
              <a:t>A Challenge to policy making!</a:t>
            </a:r>
          </a:p>
          <a:p>
            <a:pPr lvl="0"/>
            <a:r>
              <a:rPr lang="en-GB" dirty="0" smtClean="0"/>
              <a:t>Why a challenge?</a:t>
            </a:r>
          </a:p>
          <a:p>
            <a:pPr lvl="1"/>
            <a:r>
              <a:rPr lang="en-GB" sz="2000" dirty="0" smtClean="0"/>
              <a:t>Long-term perspective</a:t>
            </a:r>
          </a:p>
          <a:p>
            <a:pPr lvl="1"/>
            <a:r>
              <a:rPr lang="en-GB" sz="2000" dirty="0" smtClean="0"/>
              <a:t>Need for coalition building beyond legislative periods </a:t>
            </a:r>
          </a:p>
          <a:p>
            <a:pPr lvl="1"/>
            <a:r>
              <a:rPr lang="en-GB" sz="2000" dirty="0" smtClean="0"/>
              <a:t>Forward-looking assessments meeting political realities</a:t>
            </a:r>
          </a:p>
          <a:p>
            <a:pPr lvl="1"/>
            <a:endParaRPr lang="en-GB" sz="2000" dirty="0" smtClean="0"/>
          </a:p>
        </p:txBody>
      </p:sp>
      <p:sp>
        <p:nvSpPr>
          <p:cNvPr id="6" name="Fußzeilenplatzhalter 5"/>
          <p:cNvSpPr>
            <a:spLocks noGrp="1"/>
          </p:cNvSpPr>
          <p:nvPr>
            <p:ph type="ftr" sz="quarter" idx="11"/>
          </p:nvPr>
        </p:nvSpPr>
        <p:spPr/>
        <p:txBody>
          <a:bodyPr/>
          <a:lstStyle/>
          <a:p>
            <a:r>
              <a:rPr lang="en-US" dirty="0" smtClean="0"/>
              <a:t>Policy mixing for sustainable resource use</a:t>
            </a:r>
            <a:endParaRPr lang="de-DE" dirty="0"/>
          </a:p>
        </p:txBody>
      </p:sp>
      <p:sp>
        <p:nvSpPr>
          <p:cNvPr id="8" name="Foliennummernplatzhalter 7"/>
          <p:cNvSpPr>
            <a:spLocks noGrp="1"/>
          </p:cNvSpPr>
          <p:nvPr>
            <p:ph type="sldNum" sz="quarter" idx="12"/>
          </p:nvPr>
        </p:nvSpPr>
        <p:spPr/>
        <p:txBody>
          <a:bodyPr/>
          <a:lstStyle/>
          <a:p>
            <a:fld id="{8AA2B266-E4A9-4791-8346-B0BF8A0B9DB1}" type="slidenum">
              <a:rPr lang="de-DE" smtClean="0"/>
              <a:pPr/>
              <a:t>3</a:t>
            </a:fld>
            <a:endParaRPr lang="de-DE"/>
          </a:p>
        </p:txBody>
      </p:sp>
      <p:sp>
        <p:nvSpPr>
          <p:cNvPr id="10" name="Fußzeilenplatzhalter 5"/>
          <p:cNvSpPr txBox="1">
            <a:spLocks/>
          </p:cNvSpPr>
          <p:nvPr/>
        </p:nvSpPr>
        <p:spPr>
          <a:xfrm>
            <a:off x="4067944" y="4869160"/>
            <a:ext cx="4752528" cy="360040"/>
          </a:xfrm>
          <a:prstGeom prst="rect">
            <a:avLst/>
          </a:prstGeom>
        </p:spPr>
        <p:txBody>
          <a:bodyPr vert="horz" wrap="none" lIns="91440" tIns="45720" rIns="91440" bIns="45720" rtlCol="0" anchor="ctr">
            <a:normAutofit/>
          </a:bodyPr>
          <a:lstStyle/>
          <a:p>
            <a:pPr lvl="0"/>
            <a:r>
              <a:rPr kumimoji="0" lang="en-US" sz="1400" i="1" u="none" strike="noStrike" kern="1200" cap="none" spc="0" normalizeH="0" baseline="0" noProof="0" dirty="0" smtClean="0">
                <a:ln>
                  <a:noFill/>
                </a:ln>
                <a:effectLst/>
                <a:uLnTx/>
                <a:uFillTx/>
                <a:latin typeface="+mn-lt"/>
                <a:ea typeface="+mn-ea"/>
                <a:cs typeface="+mn-cs"/>
              </a:rPr>
              <a:t>Source</a:t>
            </a:r>
            <a:r>
              <a:rPr lang="en-US" sz="1400" i="1" dirty="0" smtClean="0"/>
              <a:t>: </a:t>
            </a:r>
            <a:r>
              <a:rPr lang="en-US" sz="1400" i="1" dirty="0" err="1" smtClean="0"/>
              <a:t>Ekvall</a:t>
            </a:r>
            <a:r>
              <a:rPr lang="en-US" sz="1400" i="1" dirty="0" smtClean="0"/>
              <a:t> et al. 2016; adapted from </a:t>
            </a:r>
            <a:r>
              <a:rPr lang="en-US" sz="1400" i="1" dirty="0" err="1" smtClean="0"/>
              <a:t>Givoni</a:t>
            </a:r>
            <a:r>
              <a:rPr lang="en-US" sz="1400" i="1" dirty="0" smtClean="0"/>
              <a:t> et al. 2013</a:t>
            </a:r>
            <a:endParaRPr kumimoji="0" lang="de-DE" sz="1400" i="1" u="none" strike="noStrike" kern="1200" cap="none" spc="0" normalizeH="0" baseline="0" noProof="0" dirty="0">
              <a:ln>
                <a:noFill/>
              </a:ln>
              <a:effectLst/>
              <a:uLnTx/>
              <a:uFillTx/>
              <a:latin typeface="+mn-lt"/>
              <a:ea typeface="+mn-ea"/>
              <a:cs typeface="+mn-cs"/>
            </a:endParaRPr>
          </a:p>
        </p:txBody>
      </p:sp>
    </p:spTree>
    <p:extLst>
      <p:ext uri="{BB962C8B-B14F-4D97-AF65-F5344CB8AC3E}">
        <p14:creationId xmlns="" xmlns:p14="http://schemas.microsoft.com/office/powerpoint/2010/main" val="425115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blinds(horizontal)">
                                      <p:cBhvr>
                                        <p:cTn id="15" dur="500"/>
                                        <p:tgtEl>
                                          <p:spTgt spid="3">
                                            <p:txEl>
                                              <p:pRg st="6" end="6"/>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blinds(horizontal)">
                                      <p:cBhvr>
                                        <p:cTn id="18" dur="500"/>
                                        <p:tgtEl>
                                          <p:spTgt spid="3">
                                            <p:txEl>
                                              <p:pRg st="7" end="7"/>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blinds(horizontal)">
                                      <p:cBhvr>
                                        <p:cTn id="2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2800" dirty="0" smtClean="0"/>
              <a:t>The concept of policy mixing as a solution?</a:t>
            </a:r>
          </a:p>
        </p:txBody>
      </p:sp>
      <p:sp>
        <p:nvSpPr>
          <p:cNvPr id="3" name="Inhaltsplatzhalter 2"/>
          <p:cNvSpPr>
            <a:spLocks noGrp="1"/>
          </p:cNvSpPr>
          <p:nvPr>
            <p:ph idx="1"/>
          </p:nvPr>
        </p:nvSpPr>
        <p:spPr>
          <a:xfrm>
            <a:off x="179512" y="1988840"/>
            <a:ext cx="8640960" cy="4281339"/>
          </a:xfrm>
        </p:spPr>
        <p:txBody>
          <a:bodyPr/>
          <a:lstStyle/>
          <a:p>
            <a:pPr lvl="0"/>
            <a:r>
              <a:rPr lang="en-GB" dirty="0" smtClean="0"/>
              <a:t>How the study was performed</a:t>
            </a:r>
          </a:p>
          <a:p>
            <a:pPr marL="360000" lvl="1">
              <a:buFont typeface="+mj-lt"/>
              <a:buAutoNum type="arabicPeriod"/>
            </a:pPr>
            <a:r>
              <a:rPr lang="en-GB" sz="2000" dirty="0" smtClean="0"/>
              <a:t>Relating to objectives/targets</a:t>
            </a:r>
          </a:p>
          <a:p>
            <a:pPr marL="360000" lvl="1">
              <a:buFont typeface="+mj-lt"/>
              <a:buAutoNum type="arabicPeriod"/>
            </a:pPr>
            <a:r>
              <a:rPr lang="en-GB" sz="2000" dirty="0" smtClean="0"/>
              <a:t>Theoretical causal model</a:t>
            </a:r>
          </a:p>
          <a:p>
            <a:pPr marL="720000" lvl="2" indent="-360000"/>
            <a:r>
              <a:rPr lang="en-GB" sz="1600" dirty="0" smtClean="0"/>
              <a:t>Causal-Loop-Diagrams</a:t>
            </a:r>
          </a:p>
          <a:p>
            <a:pPr marL="360000" lvl="1">
              <a:buFont typeface="+mj-lt"/>
              <a:buAutoNum type="arabicPeriod"/>
            </a:pPr>
            <a:r>
              <a:rPr lang="en-GB" sz="2000" dirty="0" smtClean="0"/>
              <a:t>Selecting promising instruments</a:t>
            </a:r>
          </a:p>
          <a:p>
            <a:pPr marL="720000" lvl="2" indent="-360000"/>
            <a:r>
              <a:rPr lang="en-GB" sz="1600" dirty="0" smtClean="0"/>
              <a:t>Inventorised &amp; combined instruments</a:t>
            </a:r>
          </a:p>
          <a:p>
            <a:pPr marL="720000" lvl="2" indent="-360000"/>
            <a:r>
              <a:rPr lang="en-GB" sz="1600" dirty="0" smtClean="0"/>
              <a:t>Discussing with officials</a:t>
            </a:r>
          </a:p>
          <a:p>
            <a:pPr marL="720000" lvl="2" indent="-360000"/>
            <a:r>
              <a:rPr lang="en-GB" sz="1600" i="1" dirty="0" smtClean="0"/>
              <a:t>Recovering from decisions</a:t>
            </a:r>
          </a:p>
          <a:p>
            <a:pPr marL="360000" lvl="1">
              <a:buFont typeface="+mj-lt"/>
              <a:buAutoNum type="arabicPeriod"/>
            </a:pPr>
            <a:r>
              <a:rPr lang="en-GB" sz="2000" dirty="0" smtClean="0"/>
              <a:t>Undertaking ex-ante assessments</a:t>
            </a:r>
          </a:p>
          <a:p>
            <a:pPr marL="720000" lvl="2" indent="-360000"/>
            <a:r>
              <a:rPr lang="en-GB" sz="1600" dirty="0" smtClean="0"/>
              <a:t>Translating policy strategies into simulation models</a:t>
            </a:r>
          </a:p>
          <a:p>
            <a:pPr marL="720000" lvl="2" indent="-360000"/>
            <a:r>
              <a:rPr lang="en-GB" sz="1600" dirty="0" smtClean="0"/>
              <a:t>Assessing environmental and socio-economic impacts of policy strategies</a:t>
            </a:r>
            <a:endParaRPr lang="en-GB" sz="1600" dirty="0"/>
          </a:p>
        </p:txBody>
      </p:sp>
      <p:sp>
        <p:nvSpPr>
          <p:cNvPr id="6" name="Fußzeilenplatzhalter 5"/>
          <p:cNvSpPr>
            <a:spLocks noGrp="1"/>
          </p:cNvSpPr>
          <p:nvPr>
            <p:ph type="ftr" sz="quarter" idx="11"/>
          </p:nvPr>
        </p:nvSpPr>
        <p:spPr/>
        <p:txBody>
          <a:bodyPr/>
          <a:lstStyle/>
          <a:p>
            <a:r>
              <a:rPr lang="en-US" dirty="0" smtClean="0"/>
              <a:t>Policy mixing for sustainable resource use</a:t>
            </a:r>
            <a:endParaRPr lang="de-DE" dirty="0"/>
          </a:p>
        </p:txBody>
      </p:sp>
      <p:sp>
        <p:nvSpPr>
          <p:cNvPr id="8" name="Foliennummernplatzhalter 7"/>
          <p:cNvSpPr>
            <a:spLocks noGrp="1"/>
          </p:cNvSpPr>
          <p:nvPr>
            <p:ph type="sldNum" sz="quarter" idx="12"/>
          </p:nvPr>
        </p:nvSpPr>
        <p:spPr/>
        <p:txBody>
          <a:bodyPr/>
          <a:lstStyle/>
          <a:p>
            <a:fld id="{8AA2B266-E4A9-4791-8346-B0BF8A0B9DB1}" type="slidenum">
              <a:rPr lang="de-DE" smtClean="0"/>
              <a:pPr/>
              <a:t>4</a:t>
            </a:fld>
            <a:endParaRPr lang="de-DE"/>
          </a:p>
        </p:txBody>
      </p:sp>
      <p:pic>
        <p:nvPicPr>
          <p:cNvPr id="7" name="Picture 6" descr="Die Abbildung zeigt ein Kausal-Diagramme der wesentlichen Triebkräfte der Umweltdegradation sowie möglicher Politikansätze, die Umweltdegradation zu verringern. Die Politikansäte umfassen technologische &quot;end-of-pipe&quot; Lösungen, produktintegrierten Umweltschutz sowie die Förderung nachhaltiger Produktions- und Konsummuster."/>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r="11392"/>
          <a:stretch>
            <a:fillRect/>
          </a:stretch>
        </p:blipFill>
        <p:spPr bwMode="auto">
          <a:xfrm>
            <a:off x="4139952" y="1988840"/>
            <a:ext cx="5040559" cy="3441940"/>
          </a:xfrm>
          <a:prstGeom prst="rect">
            <a:avLst/>
          </a:prstGeom>
          <a:noFill/>
          <a:ln>
            <a:noFill/>
          </a:ln>
        </p:spPr>
      </p:pic>
      <p:sp>
        <p:nvSpPr>
          <p:cNvPr id="9" name="Fußzeilenplatzhalter 5"/>
          <p:cNvSpPr txBox="1">
            <a:spLocks/>
          </p:cNvSpPr>
          <p:nvPr/>
        </p:nvSpPr>
        <p:spPr>
          <a:xfrm>
            <a:off x="6012160" y="5301208"/>
            <a:ext cx="2880320" cy="360040"/>
          </a:xfrm>
          <a:prstGeom prst="rect">
            <a:avLst/>
          </a:prstGeom>
        </p:spPr>
        <p:txBody>
          <a:bodyPr vert="horz" wrap="none" lIns="91440" tIns="45720" rIns="91440" bIns="4572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1" u="none" strike="noStrike" kern="1200" cap="none" spc="0" normalizeH="0" baseline="0" noProof="0" dirty="0" smtClean="0">
                <a:ln>
                  <a:noFill/>
                </a:ln>
                <a:effectLst/>
                <a:uLnTx/>
                <a:uFillTx/>
                <a:latin typeface="+mn-lt"/>
                <a:ea typeface="+mn-ea"/>
                <a:cs typeface="+mn-cs"/>
              </a:rPr>
              <a:t>Source: </a:t>
            </a:r>
            <a:r>
              <a:rPr kumimoji="0" lang="en-US" sz="1400" i="1" u="none" strike="noStrike" kern="1200" cap="none" spc="0" normalizeH="0" baseline="0" noProof="0" dirty="0" err="1" smtClean="0">
                <a:ln>
                  <a:noFill/>
                </a:ln>
                <a:effectLst/>
                <a:uLnTx/>
                <a:uFillTx/>
                <a:latin typeface="+mn-lt"/>
                <a:ea typeface="+mn-ea"/>
                <a:cs typeface="+mn-cs"/>
              </a:rPr>
              <a:t>Koca</a:t>
            </a:r>
            <a:r>
              <a:rPr kumimoji="0" lang="en-US" sz="1400" i="1" u="none" strike="noStrike" kern="1200" cap="none" spc="0" normalizeH="0" baseline="0" noProof="0" dirty="0" smtClean="0">
                <a:ln>
                  <a:noFill/>
                </a:ln>
                <a:effectLst/>
                <a:uLnTx/>
                <a:uFillTx/>
                <a:latin typeface="+mn-lt"/>
                <a:ea typeface="+mn-ea"/>
                <a:cs typeface="+mn-cs"/>
              </a:rPr>
              <a:t> 2015</a:t>
            </a:r>
            <a:endParaRPr kumimoji="0" lang="de-DE" sz="1400" i="1" u="none" strike="noStrike" kern="1200" cap="none" spc="0" normalizeH="0" baseline="0" noProof="0" dirty="0">
              <a:ln>
                <a:noFill/>
              </a:ln>
              <a:effectLst/>
              <a:uLnTx/>
              <a:uFillTx/>
              <a:latin typeface="+mn-lt"/>
              <a:ea typeface="+mn-ea"/>
              <a:cs typeface="+mn-cs"/>
            </a:endParaRPr>
          </a:p>
        </p:txBody>
      </p:sp>
    </p:spTree>
    <p:extLst>
      <p:ext uri="{BB962C8B-B14F-4D97-AF65-F5344CB8AC3E}">
        <p14:creationId xmlns="" xmlns:p14="http://schemas.microsoft.com/office/powerpoint/2010/main" val="4251155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his figure shows the consistency matrix for the first policy mix approach developed in SimRess, where each combination of individual instruments is assessed for its consistency from 3 (very high) to -3 (very low)."/>
          <p:cNvPicPr/>
          <p:nvPr/>
        </p:nvPicPr>
        <p:blipFill rotWithShape="1">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o="http://schemas.microsoft.com/office/mac/office/2008/main" xmlns:mc="http://schemas.openxmlformats.org/markup-compatibility/2006" xmlns:mv="urn:schemas-microsoft-com:mac:vml"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l="15683" t="13674" r="15173"/>
          <a:stretch/>
        </p:blipFill>
        <p:spPr>
          <a:xfrm>
            <a:off x="5724128" y="1844824"/>
            <a:ext cx="3312368" cy="2356876"/>
          </a:xfrm>
          <a:prstGeom prst="rect">
            <a:avLst/>
          </a:prstGeom>
        </p:spPr>
      </p:pic>
      <p:sp>
        <p:nvSpPr>
          <p:cNvPr id="9" name="Fußzeilenplatzhalter 5"/>
          <p:cNvSpPr txBox="1">
            <a:spLocks/>
          </p:cNvSpPr>
          <p:nvPr/>
        </p:nvSpPr>
        <p:spPr>
          <a:xfrm>
            <a:off x="6300192" y="3769652"/>
            <a:ext cx="2736304" cy="360040"/>
          </a:xfrm>
          <a:prstGeom prst="rect">
            <a:avLst/>
          </a:prstGeom>
        </p:spPr>
        <p:txBody>
          <a:bodyPr vert="horz" wrap="none" lIns="91440" tIns="45720" rIns="91440" bIns="4572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i="1" u="none" strike="noStrike" kern="1200" cap="none" spc="0" normalizeH="0" baseline="0" noProof="0" dirty="0" smtClean="0">
                <a:ln>
                  <a:noFill/>
                </a:ln>
                <a:effectLst/>
                <a:uLnTx/>
                <a:uFillTx/>
                <a:latin typeface="+mn-lt"/>
                <a:ea typeface="+mn-ea"/>
                <a:cs typeface="+mn-cs"/>
              </a:rPr>
              <a:t>Source: Bergmann</a:t>
            </a:r>
            <a:r>
              <a:rPr kumimoji="0" lang="en-US" sz="1400" i="1" u="none" strike="noStrike" kern="1200" cap="none" spc="0" normalizeH="0" noProof="0" dirty="0" smtClean="0">
                <a:ln>
                  <a:noFill/>
                </a:ln>
                <a:effectLst/>
                <a:uLnTx/>
                <a:uFillTx/>
                <a:latin typeface="+mn-lt"/>
                <a:ea typeface="+mn-ea"/>
                <a:cs typeface="+mn-cs"/>
              </a:rPr>
              <a:t> </a:t>
            </a:r>
            <a:r>
              <a:rPr kumimoji="0" lang="en-US" sz="1400" i="1" u="none" strike="noStrike" kern="1200" cap="none" spc="0" normalizeH="0" baseline="0" noProof="0" dirty="0" smtClean="0">
                <a:ln>
                  <a:noFill/>
                </a:ln>
                <a:effectLst/>
                <a:uLnTx/>
                <a:uFillTx/>
                <a:latin typeface="+mn-lt"/>
                <a:ea typeface="+mn-ea"/>
                <a:cs typeface="+mn-cs"/>
              </a:rPr>
              <a:t>2015</a:t>
            </a:r>
            <a:endParaRPr kumimoji="0" lang="de-DE" sz="1400" i="1" u="none" strike="noStrike" kern="1200" cap="none" spc="0" normalizeH="0" baseline="0" noProof="0" dirty="0">
              <a:ln>
                <a:noFill/>
              </a:ln>
              <a:effectLst/>
              <a:uLnTx/>
              <a:uFillTx/>
              <a:latin typeface="+mn-lt"/>
              <a:ea typeface="+mn-ea"/>
              <a:cs typeface="+mn-cs"/>
            </a:endParaRPr>
          </a:p>
        </p:txBody>
      </p:sp>
      <p:sp>
        <p:nvSpPr>
          <p:cNvPr id="2" name="Titel 1"/>
          <p:cNvSpPr>
            <a:spLocks noGrp="1"/>
          </p:cNvSpPr>
          <p:nvPr>
            <p:ph type="title"/>
          </p:nvPr>
        </p:nvSpPr>
        <p:spPr/>
        <p:txBody>
          <a:bodyPr/>
          <a:lstStyle/>
          <a:p>
            <a:r>
              <a:rPr lang="en-US" sz="2800" dirty="0" smtClean="0"/>
              <a:t>Challenges for policy mix design and assessment</a:t>
            </a:r>
          </a:p>
        </p:txBody>
      </p:sp>
      <p:sp>
        <p:nvSpPr>
          <p:cNvPr id="3" name="Inhaltsplatzhalter 2"/>
          <p:cNvSpPr>
            <a:spLocks noGrp="1"/>
          </p:cNvSpPr>
          <p:nvPr>
            <p:ph idx="1"/>
          </p:nvPr>
        </p:nvSpPr>
        <p:spPr>
          <a:xfrm>
            <a:off x="323528" y="1844824"/>
            <a:ext cx="8496944" cy="4281339"/>
          </a:xfrm>
        </p:spPr>
        <p:txBody>
          <a:bodyPr/>
          <a:lstStyle/>
          <a:p>
            <a:pPr lvl="0"/>
            <a:r>
              <a:rPr lang="en-GB" dirty="0" smtClean="0"/>
              <a:t>Scientific inquiry vs. policy relevance? </a:t>
            </a:r>
          </a:p>
          <a:p>
            <a:pPr lvl="1"/>
            <a:r>
              <a:rPr lang="en-GB" sz="2000" dirty="0" smtClean="0"/>
              <a:t>Detailed conceptualisation mismatching</a:t>
            </a:r>
            <a:br>
              <a:rPr lang="en-GB" sz="2000" dirty="0" smtClean="0"/>
            </a:br>
            <a:r>
              <a:rPr lang="en-GB" sz="2000" dirty="0" smtClean="0"/>
              <a:t>steering group interest</a:t>
            </a:r>
          </a:p>
          <a:p>
            <a:pPr lvl="1"/>
            <a:r>
              <a:rPr lang="en-GB" sz="2000" dirty="0" smtClean="0"/>
              <a:t>Orientation towards national </a:t>
            </a:r>
            <a:br>
              <a:rPr lang="en-GB" sz="2000" dirty="0" smtClean="0"/>
            </a:br>
            <a:r>
              <a:rPr lang="en-GB" sz="2000" dirty="0" smtClean="0"/>
              <a:t>programme and feasibility </a:t>
            </a:r>
            <a:r>
              <a:rPr lang="en-US" sz="2000" dirty="0" smtClean="0"/>
              <a:t>≠ ambition?</a:t>
            </a:r>
            <a:endParaRPr lang="en-GB" sz="2000" dirty="0" smtClean="0"/>
          </a:p>
          <a:p>
            <a:pPr lvl="0"/>
            <a:r>
              <a:rPr lang="en-GB" dirty="0" smtClean="0"/>
              <a:t>Scientific assessment of </a:t>
            </a:r>
            <a:br>
              <a:rPr lang="en-GB" dirty="0" smtClean="0"/>
            </a:br>
            <a:r>
              <a:rPr lang="en-GB" dirty="0" smtClean="0"/>
              <a:t>cumulative effects?</a:t>
            </a:r>
          </a:p>
          <a:p>
            <a:pPr lvl="1"/>
            <a:r>
              <a:rPr lang="en-GB" sz="2000" dirty="0" smtClean="0"/>
              <a:t>Assuming and </a:t>
            </a:r>
            <a:r>
              <a:rPr lang="en-GB" sz="2000" dirty="0" err="1" smtClean="0"/>
              <a:t>parametrising</a:t>
            </a:r>
            <a:r>
              <a:rPr lang="en-GB" sz="2000" dirty="0" smtClean="0"/>
              <a:t/>
            </a:r>
            <a:br>
              <a:rPr lang="en-GB" sz="2000" dirty="0" smtClean="0"/>
            </a:br>
            <a:r>
              <a:rPr lang="en-GB" sz="2000" dirty="0" smtClean="0"/>
              <a:t>cumulative effects</a:t>
            </a:r>
          </a:p>
          <a:p>
            <a:pPr lvl="1"/>
            <a:r>
              <a:rPr lang="en-GB" sz="2000" dirty="0" smtClean="0"/>
              <a:t>Time dynamic policy mix effects – </a:t>
            </a:r>
            <a:br>
              <a:rPr lang="en-GB" sz="2000" dirty="0" smtClean="0"/>
            </a:br>
            <a:r>
              <a:rPr lang="en-GB" sz="2000" dirty="0" err="1" smtClean="0"/>
              <a:t>roadmapping</a:t>
            </a:r>
            <a:endParaRPr lang="en-GB" dirty="0"/>
          </a:p>
        </p:txBody>
      </p:sp>
      <p:sp>
        <p:nvSpPr>
          <p:cNvPr id="6" name="Fußzeilenplatzhalter 5"/>
          <p:cNvSpPr>
            <a:spLocks noGrp="1"/>
          </p:cNvSpPr>
          <p:nvPr>
            <p:ph type="ftr" sz="quarter" idx="11"/>
          </p:nvPr>
        </p:nvSpPr>
        <p:spPr/>
        <p:txBody>
          <a:bodyPr/>
          <a:lstStyle/>
          <a:p>
            <a:r>
              <a:rPr lang="en-US" dirty="0" smtClean="0"/>
              <a:t>Policy mixing for sustainable resource use</a:t>
            </a:r>
            <a:endParaRPr lang="de-DE" dirty="0"/>
          </a:p>
        </p:txBody>
      </p:sp>
      <p:sp>
        <p:nvSpPr>
          <p:cNvPr id="8" name="Foliennummernplatzhalter 7"/>
          <p:cNvSpPr>
            <a:spLocks noGrp="1"/>
          </p:cNvSpPr>
          <p:nvPr>
            <p:ph type="sldNum" sz="quarter" idx="12"/>
          </p:nvPr>
        </p:nvSpPr>
        <p:spPr/>
        <p:txBody>
          <a:bodyPr/>
          <a:lstStyle/>
          <a:p>
            <a:fld id="{8AA2B266-E4A9-4791-8346-B0BF8A0B9DB1}" type="slidenum">
              <a:rPr lang="de-DE" smtClean="0"/>
              <a:pPr/>
              <a:t>5</a:t>
            </a:fld>
            <a:endParaRPr lang="de-DE"/>
          </a:p>
        </p:txBody>
      </p:sp>
      <p:pic>
        <p:nvPicPr>
          <p:cNvPr id="1027" name="Picture 3"/>
          <p:cNvPicPr>
            <a:picLocks noChangeAspect="1" noChangeArrowheads="1"/>
          </p:cNvPicPr>
          <p:nvPr/>
        </p:nvPicPr>
        <p:blipFill>
          <a:blip r:embed="rId4" cstate="print"/>
          <a:srcRect/>
          <a:stretch>
            <a:fillRect/>
          </a:stretch>
        </p:blipFill>
        <p:spPr bwMode="auto">
          <a:xfrm>
            <a:off x="6984000" y="4293096"/>
            <a:ext cx="2160000" cy="2042609"/>
          </a:xfrm>
          <a:prstGeom prst="rect">
            <a:avLst/>
          </a:prstGeom>
          <a:noFill/>
          <a:ln w="9525">
            <a:noFill/>
            <a:miter lim="800000"/>
            <a:headEnd/>
            <a:tailEnd/>
          </a:ln>
        </p:spPr>
      </p:pic>
      <p:pic>
        <p:nvPicPr>
          <p:cNvPr id="1028" name="Picture 4"/>
          <p:cNvPicPr>
            <a:picLocks noChangeAspect="1" noChangeArrowheads="1"/>
          </p:cNvPicPr>
          <p:nvPr/>
        </p:nvPicPr>
        <p:blipFill>
          <a:blip r:embed="rId5" cstate="print"/>
          <a:srcRect/>
          <a:stretch>
            <a:fillRect/>
          </a:stretch>
        </p:blipFill>
        <p:spPr bwMode="auto">
          <a:xfrm>
            <a:off x="4788024" y="4293096"/>
            <a:ext cx="2160000" cy="2065745"/>
          </a:xfrm>
          <a:prstGeom prst="rect">
            <a:avLst/>
          </a:prstGeom>
          <a:noFill/>
          <a:ln w="9525">
            <a:noFill/>
            <a:miter lim="800000"/>
            <a:headEnd/>
            <a:tailEnd/>
          </a:ln>
        </p:spPr>
      </p:pic>
      <p:pic>
        <p:nvPicPr>
          <p:cNvPr id="1029" name="Picture 5"/>
          <p:cNvPicPr>
            <a:picLocks noChangeAspect="1" noChangeArrowheads="1"/>
          </p:cNvPicPr>
          <p:nvPr/>
        </p:nvPicPr>
        <p:blipFill>
          <a:blip r:embed="rId6" cstate="print"/>
          <a:srcRect/>
          <a:stretch>
            <a:fillRect/>
          </a:stretch>
        </p:blipFill>
        <p:spPr bwMode="auto">
          <a:xfrm>
            <a:off x="4860032" y="6381328"/>
            <a:ext cx="4248150" cy="342900"/>
          </a:xfrm>
          <a:prstGeom prst="rect">
            <a:avLst/>
          </a:prstGeom>
          <a:noFill/>
          <a:ln w="9525">
            <a:noFill/>
            <a:miter lim="800000"/>
            <a:headEnd/>
            <a:tailEnd/>
          </a:ln>
        </p:spPr>
      </p:pic>
    </p:spTree>
    <p:extLst>
      <p:ext uri="{BB962C8B-B14F-4D97-AF65-F5344CB8AC3E}">
        <p14:creationId xmlns="" xmlns:p14="http://schemas.microsoft.com/office/powerpoint/2010/main" val="425115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1028"/>
                                        </p:tgtEl>
                                        <p:attrNameLst>
                                          <p:attrName>style.visibility</p:attrName>
                                        </p:attrNameLst>
                                      </p:cBhvr>
                                      <p:to>
                                        <p:strVal val="visible"/>
                                      </p:to>
                                    </p:set>
                                    <p:animEffect transition="in" filter="blinds(horizontal)">
                                      <p:cBhvr>
                                        <p:cTn id="21" dur="500"/>
                                        <p:tgtEl>
                                          <p:spTgt spid="1028"/>
                                        </p:tgtEl>
                                      </p:cBhvr>
                                    </p:animEffect>
                                  </p:childTnLst>
                                </p:cTn>
                              </p:par>
                              <p:par>
                                <p:cTn id="22" presetID="3" presetClass="entr" presetSubtype="10" fill="hold" nodeType="withEffect">
                                  <p:stCondLst>
                                    <p:cond delay="0"/>
                                  </p:stCondLst>
                                  <p:childTnLst>
                                    <p:set>
                                      <p:cBhvr>
                                        <p:cTn id="23" dur="1" fill="hold">
                                          <p:stCondLst>
                                            <p:cond delay="0"/>
                                          </p:stCondLst>
                                        </p:cTn>
                                        <p:tgtEl>
                                          <p:spTgt spid="1027"/>
                                        </p:tgtEl>
                                        <p:attrNameLst>
                                          <p:attrName>style.visibility</p:attrName>
                                        </p:attrNameLst>
                                      </p:cBhvr>
                                      <p:to>
                                        <p:strVal val="visible"/>
                                      </p:to>
                                    </p:set>
                                    <p:animEffect transition="in" filter="blinds(horizontal)">
                                      <p:cBhvr>
                                        <p:cTn id="24" dur="500"/>
                                        <p:tgtEl>
                                          <p:spTgt spid="1027"/>
                                        </p:tgtEl>
                                      </p:cBhvr>
                                    </p:animEffect>
                                  </p:childTnLst>
                                </p:cTn>
                              </p:par>
                              <p:par>
                                <p:cTn id="25" presetID="3" presetClass="entr" presetSubtype="10" fill="hold" nodeType="withEffect">
                                  <p:stCondLst>
                                    <p:cond delay="0"/>
                                  </p:stCondLst>
                                  <p:childTnLst>
                                    <p:set>
                                      <p:cBhvr>
                                        <p:cTn id="26" dur="1" fill="hold">
                                          <p:stCondLst>
                                            <p:cond delay="0"/>
                                          </p:stCondLst>
                                        </p:cTn>
                                        <p:tgtEl>
                                          <p:spTgt spid="1029"/>
                                        </p:tgtEl>
                                        <p:attrNameLst>
                                          <p:attrName>style.visibility</p:attrName>
                                        </p:attrNameLst>
                                      </p:cBhvr>
                                      <p:to>
                                        <p:strVal val="visible"/>
                                      </p:to>
                                    </p:set>
                                    <p:animEffect transition="in" filter="blinds(horizontal)">
                                      <p:cBhvr>
                                        <p:cTn id="27"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268760"/>
            <a:ext cx="9144000" cy="584775"/>
          </a:xfrm>
        </p:spPr>
        <p:txBody>
          <a:bodyPr/>
          <a:lstStyle/>
          <a:p>
            <a:r>
              <a:rPr lang="en-US" sz="2800" dirty="0" smtClean="0"/>
              <a:t>Conclusions – Policy mixing far away from practice?</a:t>
            </a:r>
          </a:p>
        </p:txBody>
      </p:sp>
      <p:sp>
        <p:nvSpPr>
          <p:cNvPr id="3" name="Inhaltsplatzhalter 2"/>
          <p:cNvSpPr>
            <a:spLocks noGrp="1"/>
          </p:cNvSpPr>
          <p:nvPr>
            <p:ph idx="1"/>
          </p:nvPr>
        </p:nvSpPr>
        <p:spPr>
          <a:xfrm>
            <a:off x="323528" y="1700808"/>
            <a:ext cx="8820472" cy="4608512"/>
          </a:xfrm>
        </p:spPr>
        <p:txBody>
          <a:bodyPr/>
          <a:lstStyle/>
          <a:p>
            <a:pPr lvl="0"/>
            <a:r>
              <a:rPr lang="en-GB" dirty="0" smtClean="0"/>
              <a:t>Very promising, but with design and assessment issues</a:t>
            </a:r>
          </a:p>
          <a:p>
            <a:pPr lvl="1"/>
            <a:r>
              <a:rPr lang="en-GB" sz="2000" dirty="0" smtClean="0"/>
              <a:t>Design strongly depends on who is asked to draft (a) mix(</a:t>
            </a:r>
            <a:r>
              <a:rPr lang="en-GB" sz="2000" dirty="0" err="1" smtClean="0"/>
              <a:t>es</a:t>
            </a:r>
            <a:r>
              <a:rPr lang="en-GB" sz="2000" dirty="0" smtClean="0"/>
              <a:t>)</a:t>
            </a:r>
          </a:p>
          <a:p>
            <a:pPr lvl="2"/>
            <a:r>
              <a:rPr lang="en-GB" sz="1600" dirty="0" smtClean="0"/>
              <a:t>Ambition vs. feasibility / detail vs. speed / </a:t>
            </a:r>
          </a:p>
          <a:p>
            <a:pPr lvl="1"/>
            <a:r>
              <a:rPr lang="en-GB" sz="2000" dirty="0" smtClean="0"/>
              <a:t>Assessment needs clarity on scientific and/or heuristic (policy makers)</a:t>
            </a:r>
          </a:p>
          <a:p>
            <a:pPr lvl="1"/>
            <a:r>
              <a:rPr lang="en-GB" sz="2000" dirty="0" smtClean="0"/>
              <a:t>Foster models’ and modellers’ capacities to assess cumulative effects</a:t>
            </a:r>
          </a:p>
          <a:p>
            <a:pPr lvl="0"/>
            <a:r>
              <a:rPr lang="en-GB" dirty="0" smtClean="0"/>
              <a:t>As well as with practical implementation issues</a:t>
            </a:r>
          </a:p>
          <a:p>
            <a:pPr lvl="1"/>
            <a:r>
              <a:rPr lang="en-GB" sz="2000" dirty="0" smtClean="0"/>
              <a:t>Political realities neither aligned with long term policy mix implementation, nor with sticking to any initially developed mix</a:t>
            </a:r>
          </a:p>
          <a:p>
            <a:pPr lvl="1"/>
            <a:r>
              <a:rPr lang="en-GB" sz="2000" dirty="0" smtClean="0"/>
              <a:t>Policy makers’ skills not aligned with long term policy mix implementation</a:t>
            </a:r>
          </a:p>
          <a:p>
            <a:pPr lvl="1">
              <a:buNone/>
            </a:pPr>
            <a:r>
              <a:rPr lang="en-GB" sz="2000" b="1" dirty="0" smtClean="0">
                <a:solidFill>
                  <a:schemeClr val="accent1">
                    <a:lumMod val="50000"/>
                  </a:schemeClr>
                </a:solidFill>
              </a:rPr>
              <a:t>=&gt; organisational theory and political economy research needed </a:t>
            </a:r>
          </a:p>
          <a:p>
            <a:pPr lvl="1"/>
            <a:endParaRPr lang="en-GB" sz="2000" dirty="0" smtClean="0"/>
          </a:p>
        </p:txBody>
      </p:sp>
      <p:sp>
        <p:nvSpPr>
          <p:cNvPr id="6" name="Fußzeilenplatzhalter 5"/>
          <p:cNvSpPr>
            <a:spLocks noGrp="1"/>
          </p:cNvSpPr>
          <p:nvPr>
            <p:ph type="ftr" sz="quarter" idx="11"/>
          </p:nvPr>
        </p:nvSpPr>
        <p:spPr/>
        <p:txBody>
          <a:bodyPr/>
          <a:lstStyle/>
          <a:p>
            <a:r>
              <a:rPr lang="en-US" dirty="0" smtClean="0"/>
              <a:t>Policy mixing for sustainable resource use</a:t>
            </a:r>
            <a:endParaRPr lang="de-DE" dirty="0"/>
          </a:p>
        </p:txBody>
      </p:sp>
      <p:sp>
        <p:nvSpPr>
          <p:cNvPr id="8" name="Foliennummernplatzhalter 7"/>
          <p:cNvSpPr>
            <a:spLocks noGrp="1"/>
          </p:cNvSpPr>
          <p:nvPr>
            <p:ph type="sldNum" sz="quarter" idx="12"/>
          </p:nvPr>
        </p:nvSpPr>
        <p:spPr/>
        <p:txBody>
          <a:bodyPr/>
          <a:lstStyle/>
          <a:p>
            <a:fld id="{8AA2B266-E4A9-4791-8346-B0BF8A0B9DB1}" type="slidenum">
              <a:rPr lang="de-DE" smtClean="0"/>
              <a:pPr/>
              <a:t>6</a:t>
            </a:fld>
            <a:endParaRPr lang="de-DE"/>
          </a:p>
        </p:txBody>
      </p:sp>
    </p:spTree>
    <p:extLst>
      <p:ext uri="{BB962C8B-B14F-4D97-AF65-F5344CB8AC3E}">
        <p14:creationId xmlns="" xmlns:p14="http://schemas.microsoft.com/office/powerpoint/2010/main" val="4251155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Ecologic Institute Presentation Template">
  <a:themeElements>
    <a:clrScheme name="ecologic">
      <a:dk1>
        <a:sysClr val="windowText" lastClr="000000"/>
      </a:dk1>
      <a:lt1>
        <a:sysClr val="window" lastClr="FFFFFF"/>
      </a:lt1>
      <a:dk2>
        <a:srgbClr val="182983"/>
      </a:dk2>
      <a:lt2>
        <a:srgbClr val="646464"/>
      </a:lt2>
      <a:accent1>
        <a:srgbClr val="8AB5E1"/>
      </a:accent1>
      <a:accent2>
        <a:srgbClr val="3B9427"/>
      </a:accent2>
      <a:accent3>
        <a:srgbClr val="F47A1E"/>
      </a:accent3>
      <a:accent4>
        <a:srgbClr val="FF003F"/>
      </a:accent4>
      <a:accent5>
        <a:srgbClr val="ABD000"/>
      </a:accent5>
      <a:accent6>
        <a:srgbClr val="FFC700"/>
      </a:accent6>
      <a:hlink>
        <a:srgbClr val="4A62DE"/>
      </a:hlink>
      <a:folHlink>
        <a:srgbClr val="8696E9"/>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Ecologic Institute Presentation Template</Template>
  <TotalTime>0</TotalTime>
  <Words>891</Words>
  <Application>Microsoft Office PowerPoint</Application>
  <PresentationFormat>On-screen Show (4:3)</PresentationFormat>
  <Paragraphs>97</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Ecologic Institute Presentation Template</vt:lpstr>
      <vt:lpstr>Policy mixing for sustainable resource use</vt:lpstr>
      <vt:lpstr>Policy mixing in resource policy – promise or misfit?</vt:lpstr>
      <vt:lpstr>The concept of policy mixing as a solution?</vt:lpstr>
      <vt:lpstr>The concept of policy mixing as a solution?</vt:lpstr>
      <vt:lpstr>Challenges for policy mix design and assessment</vt:lpstr>
      <vt:lpstr>Conclusions – Policy mixing far away from practice?</vt:lpstr>
    </vt:vector>
  </TitlesOfParts>
  <Company>Ecologic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Presentation</dc:title>
  <dc:creator>m.hirschnitz-garbers</dc:creator>
  <cp:lastModifiedBy>m.hirschnitz-garbers</cp:lastModifiedBy>
  <cp:revision>39</cp:revision>
  <dcterms:created xsi:type="dcterms:W3CDTF">2017-09-15T12:58:00Z</dcterms:created>
  <dcterms:modified xsi:type="dcterms:W3CDTF">2017-10-18T05:45:43Z</dcterms:modified>
</cp:coreProperties>
</file>

<file path=userCustomization/customUI.xml><?xml version="1.0" encoding="utf-8"?>
<mso:customUI xmlns:doc="http://schemas.microsoft.com/office/2006/01/customui/currentDocument" xmlns:mso="http://schemas.microsoft.com/office/2006/01/customui">
  <mso:ribbon>
    <mso:qat>
      <mso:documentControls>
        <mso:control idQ="mso:HeaderFooterInsert" visible="true"/>
        <mso:separator idQ="doc:sep1" visible="true"/>
        <mso:control idQ="mso:IndentIncrease" visible="true"/>
        <mso:control idQ="mso:IndentDecrease" visible="true"/>
      </mso:documentControls>
    </mso:qat>
  </mso:ribbon>
</mso:customUI>
</file>